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7"/>
  </p:notesMasterIdLst>
  <p:sldIdLst>
    <p:sldId id="256" r:id="rId2"/>
    <p:sldId id="257" r:id="rId3"/>
    <p:sldId id="287" r:id="rId4"/>
    <p:sldId id="259" r:id="rId5"/>
    <p:sldId id="260" r:id="rId6"/>
    <p:sldId id="261" r:id="rId7"/>
    <p:sldId id="263" r:id="rId8"/>
    <p:sldId id="265" r:id="rId9"/>
    <p:sldId id="291" r:id="rId10"/>
    <p:sldId id="268" r:id="rId11"/>
    <p:sldId id="292" r:id="rId12"/>
    <p:sldId id="293" r:id="rId13"/>
    <p:sldId id="294" r:id="rId14"/>
    <p:sldId id="295" r:id="rId15"/>
    <p:sldId id="303" r:id="rId16"/>
    <p:sldId id="296" r:id="rId17"/>
    <p:sldId id="302" r:id="rId18"/>
    <p:sldId id="304" r:id="rId19"/>
    <p:sldId id="305" r:id="rId20"/>
    <p:sldId id="290" r:id="rId21"/>
    <p:sldId id="306" r:id="rId22"/>
    <p:sldId id="307" r:id="rId23"/>
    <p:sldId id="308" r:id="rId24"/>
    <p:sldId id="309" r:id="rId25"/>
    <p:sldId id="281"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Cambria" panose="02040503050406030204" pitchFamily="18" charset="0"/>
      <p:regular r:id="rId34"/>
      <p:bold r:id="rId35"/>
      <p:italic r:id="rId36"/>
      <p:boldItalic r:id="rId37"/>
    </p:embeddedFont>
    <p:embeddedFont>
      <p:font typeface="Libre Franklin Medium" panose="020B0604020202020204" charset="0"/>
      <p:regular r:id="rId38"/>
      <p:bold r:id="rId39"/>
      <p:italic r:id="rId40"/>
      <p:boldItalic r:id="rId41"/>
    </p:embeddedFont>
    <p:embeddedFont>
      <p:font typeface="Montserrat" panose="020B060402020202020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822b0e88f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2822b0e88f_2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822b0e88f_26_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22822b0e88f_26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2822b0e88f_26_17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22822b0e88f_26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0D761-76FA-8574-51AF-A132825934F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28B6C22-B85C-A1FD-1D3B-DA1291E3E5D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D4B0B0B-2040-0FFA-64A1-0A87B858FD56}"/>
              </a:ext>
            </a:extLst>
          </p:cNvPr>
          <p:cNvSpPr>
            <a:spLocks noGrp="1"/>
          </p:cNvSpPr>
          <p:nvPr>
            <p:ph type="dt" sz="half" idx="10"/>
          </p:nvPr>
        </p:nvSpPr>
        <p:spPr/>
        <p:txBody>
          <a:bodyPr/>
          <a:lstStyle/>
          <a:p>
            <a:fld id="{7DA3CA30-5C1C-4725-902B-2277422C9A97}" type="datetimeFigureOut">
              <a:rPr lang="en-US" smtClean="0"/>
              <a:t>4/18/2023</a:t>
            </a:fld>
            <a:endParaRPr lang="en-US"/>
          </a:p>
        </p:txBody>
      </p:sp>
      <p:sp>
        <p:nvSpPr>
          <p:cNvPr id="5" name="Footer Placeholder 4">
            <a:extLst>
              <a:ext uri="{FF2B5EF4-FFF2-40B4-BE49-F238E27FC236}">
                <a16:creationId xmlns:a16="http://schemas.microsoft.com/office/drawing/2014/main" id="{7112EE49-B939-1694-F941-B545406D2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2D876F-613A-9996-0009-70D343EE85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46594477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BF3E8-FEAF-6708-70AF-EA3ACF22F9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92AB67-4390-ED51-BE15-F44A32EF7C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DAD405-948E-BBE9-805F-0CAD967C08F0}"/>
              </a:ext>
            </a:extLst>
          </p:cNvPr>
          <p:cNvSpPr>
            <a:spLocks noGrp="1"/>
          </p:cNvSpPr>
          <p:nvPr>
            <p:ph type="dt" sz="half" idx="10"/>
          </p:nvPr>
        </p:nvSpPr>
        <p:spPr/>
        <p:txBody>
          <a:bodyPr/>
          <a:lstStyle/>
          <a:p>
            <a:fld id="{7DA3CA30-5C1C-4725-902B-2277422C9A97}" type="datetimeFigureOut">
              <a:rPr lang="en-US" smtClean="0"/>
              <a:t>4/18/2023</a:t>
            </a:fld>
            <a:endParaRPr lang="en-US"/>
          </a:p>
        </p:txBody>
      </p:sp>
      <p:sp>
        <p:nvSpPr>
          <p:cNvPr id="5" name="Footer Placeholder 4">
            <a:extLst>
              <a:ext uri="{FF2B5EF4-FFF2-40B4-BE49-F238E27FC236}">
                <a16:creationId xmlns:a16="http://schemas.microsoft.com/office/drawing/2014/main" id="{AB474C80-8DA5-7B1E-0C10-028B928082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002B61-A95D-DC57-ED31-DBB6AE6898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35843805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BE7FD2-A188-5BD5-359A-7A9AE508DB9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24502E-E9F7-B3C3-3522-EEB5644B0789}"/>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1489AB-5428-2656-70F6-BDB13E323DE2}"/>
              </a:ext>
            </a:extLst>
          </p:cNvPr>
          <p:cNvSpPr>
            <a:spLocks noGrp="1"/>
          </p:cNvSpPr>
          <p:nvPr>
            <p:ph type="dt" sz="half" idx="10"/>
          </p:nvPr>
        </p:nvSpPr>
        <p:spPr/>
        <p:txBody>
          <a:bodyPr/>
          <a:lstStyle/>
          <a:p>
            <a:fld id="{7DA3CA30-5C1C-4725-902B-2277422C9A97}" type="datetimeFigureOut">
              <a:rPr lang="en-US" smtClean="0"/>
              <a:t>4/18/2023</a:t>
            </a:fld>
            <a:endParaRPr lang="en-US"/>
          </a:p>
        </p:txBody>
      </p:sp>
      <p:sp>
        <p:nvSpPr>
          <p:cNvPr id="5" name="Footer Placeholder 4">
            <a:extLst>
              <a:ext uri="{FF2B5EF4-FFF2-40B4-BE49-F238E27FC236}">
                <a16:creationId xmlns:a16="http://schemas.microsoft.com/office/drawing/2014/main" id="{757DC41C-C4A9-767B-A64C-16A636A219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7C188E-C9A1-66CD-8235-5253212955C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04697712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98522-4ECF-1700-78E0-EF321E252C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B64120-3AAB-FE90-D709-D255A58596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324A9E-E891-A1D0-BB4F-C93231C02DF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9C97B4C-A464-25D5-6D9B-9F121325F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DA33A4-94F9-89BE-B2F4-B40C2335CD9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solidFill>
                <a:schemeClr val="dk2"/>
              </a:solidFill>
            </a:endParaRPr>
          </a:p>
        </p:txBody>
      </p:sp>
    </p:spTree>
    <p:extLst>
      <p:ext uri="{BB962C8B-B14F-4D97-AF65-F5344CB8AC3E}">
        <p14:creationId xmlns:p14="http://schemas.microsoft.com/office/powerpoint/2010/main" val="277321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D2762-CDE6-742D-F93A-11A0C4940D2E}"/>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DE1B9EC-BCDA-F848-8386-8F0ABE2F81A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26B651-CB0A-C3A0-D2D5-361757F96DB5}"/>
              </a:ext>
            </a:extLst>
          </p:cNvPr>
          <p:cNvSpPr>
            <a:spLocks noGrp="1"/>
          </p:cNvSpPr>
          <p:nvPr>
            <p:ph type="dt" sz="half" idx="10"/>
          </p:nvPr>
        </p:nvSpPr>
        <p:spPr/>
        <p:txBody>
          <a:bodyPr/>
          <a:lstStyle/>
          <a:p>
            <a:fld id="{7DA3CA30-5C1C-4725-902B-2277422C9A97}" type="datetimeFigureOut">
              <a:rPr lang="en-US" smtClean="0"/>
              <a:t>4/18/2023</a:t>
            </a:fld>
            <a:endParaRPr lang="en-US"/>
          </a:p>
        </p:txBody>
      </p:sp>
      <p:sp>
        <p:nvSpPr>
          <p:cNvPr id="5" name="Footer Placeholder 4">
            <a:extLst>
              <a:ext uri="{FF2B5EF4-FFF2-40B4-BE49-F238E27FC236}">
                <a16:creationId xmlns:a16="http://schemas.microsoft.com/office/drawing/2014/main" id="{2FC45454-BCD8-FFC7-B73F-6FBA48EED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64936C-E886-A240-4CC7-34241D141F0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96800131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1213-7940-754E-BCB1-7AE178637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112EBD-455B-4E88-7D72-C2CFBFA4D39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40B4EA-560C-36FE-CE09-71D2EEB5384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B47FE0-80CE-031D-D58E-9F92D9317FC5}"/>
              </a:ext>
            </a:extLst>
          </p:cNvPr>
          <p:cNvSpPr>
            <a:spLocks noGrp="1"/>
          </p:cNvSpPr>
          <p:nvPr>
            <p:ph type="dt" sz="half" idx="10"/>
          </p:nvPr>
        </p:nvSpPr>
        <p:spPr/>
        <p:txBody>
          <a:bodyPr/>
          <a:lstStyle/>
          <a:p>
            <a:fld id="{9796027F-7875-4030-9381-8BD8C4F21935}" type="datetimeFigureOut">
              <a:rPr lang="en-US" smtClean="0"/>
              <a:t>4/18/2023</a:t>
            </a:fld>
            <a:endParaRPr lang="en-US" dirty="0"/>
          </a:p>
        </p:txBody>
      </p:sp>
      <p:sp>
        <p:nvSpPr>
          <p:cNvPr id="6" name="Footer Placeholder 5">
            <a:extLst>
              <a:ext uri="{FF2B5EF4-FFF2-40B4-BE49-F238E27FC236}">
                <a16:creationId xmlns:a16="http://schemas.microsoft.com/office/drawing/2014/main" id="{6D88A11D-1526-CA94-4308-E155BE9A8EF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8DEECD-1DAE-42EB-C8E4-BB65D7D072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155342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B923-47F3-4748-E8FC-E65C3194BC2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D4CF59-FC66-7B2F-C3F5-CD474BE5A01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4BDCBAC-0B73-C847-897F-CAB6CF887DBE}"/>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59DACD-4066-8F2F-569C-E5E97173A02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1937974-94DD-CA0C-BE3C-837FA38E1464}"/>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7BCB15-489E-DB17-0DDA-AEF47D513696}"/>
              </a:ext>
            </a:extLst>
          </p:cNvPr>
          <p:cNvSpPr>
            <a:spLocks noGrp="1"/>
          </p:cNvSpPr>
          <p:nvPr>
            <p:ph type="dt" sz="half" idx="10"/>
          </p:nvPr>
        </p:nvSpPr>
        <p:spPr/>
        <p:txBody>
          <a:bodyPr/>
          <a:lstStyle/>
          <a:p>
            <a:fld id="{9796027F-7875-4030-9381-8BD8C4F21935}" type="datetimeFigureOut">
              <a:rPr lang="en-US" smtClean="0"/>
              <a:t>4/18/2023</a:t>
            </a:fld>
            <a:endParaRPr lang="en-US" dirty="0"/>
          </a:p>
        </p:txBody>
      </p:sp>
      <p:sp>
        <p:nvSpPr>
          <p:cNvPr id="8" name="Footer Placeholder 7">
            <a:extLst>
              <a:ext uri="{FF2B5EF4-FFF2-40B4-BE49-F238E27FC236}">
                <a16:creationId xmlns:a16="http://schemas.microsoft.com/office/drawing/2014/main" id="{4FFCCF9C-F302-47E5-7A98-F7484BCC4DF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C487214-7129-30E5-6954-95C62D3734A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6577184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92BA1-7A9F-E758-CD1C-3164A6B14F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A8FAB4-57A1-8BBE-60E9-A5F033978ED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E412CB1-4E43-E6BD-015D-3AD363A2E5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D75116-27B8-551F-ABD8-AC216BB98BB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solidFill>
                <a:schemeClr val="dk2"/>
              </a:solidFill>
            </a:endParaRPr>
          </a:p>
        </p:txBody>
      </p:sp>
    </p:spTree>
    <p:extLst>
      <p:ext uri="{BB962C8B-B14F-4D97-AF65-F5344CB8AC3E}">
        <p14:creationId xmlns:p14="http://schemas.microsoft.com/office/powerpoint/2010/main" val="1978012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116053-6DED-56AF-1774-B4D60BDE9C1C}"/>
              </a:ext>
            </a:extLst>
          </p:cNvPr>
          <p:cNvSpPr>
            <a:spLocks noGrp="1"/>
          </p:cNvSpPr>
          <p:nvPr>
            <p:ph type="dt" sz="half" idx="10"/>
          </p:nvPr>
        </p:nvSpPr>
        <p:spPr/>
        <p:txBody>
          <a:bodyPr/>
          <a:lstStyle/>
          <a:p>
            <a:fld id="{7DA3CA30-5C1C-4725-902B-2277422C9A97}" type="datetimeFigureOut">
              <a:rPr lang="en-US" smtClean="0"/>
              <a:t>4/18/2023</a:t>
            </a:fld>
            <a:endParaRPr lang="en-US"/>
          </a:p>
        </p:txBody>
      </p:sp>
      <p:sp>
        <p:nvSpPr>
          <p:cNvPr id="3" name="Footer Placeholder 2">
            <a:extLst>
              <a:ext uri="{FF2B5EF4-FFF2-40B4-BE49-F238E27FC236}">
                <a16:creationId xmlns:a16="http://schemas.microsoft.com/office/drawing/2014/main" id="{68F116A8-CAED-8E39-4CF7-40E578D8A5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764233-C384-091B-9BD1-07CEFDAEE8F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74906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8E8A-3A38-D089-6376-098F0B4DCBE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8C2A847-E3BD-523D-8B49-FB98FAA5CEB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2CA561-49C9-4909-B7C3-E9805A8E56C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403A15C-EF6E-C70C-3F42-456BDD8C7A42}"/>
              </a:ext>
            </a:extLst>
          </p:cNvPr>
          <p:cNvSpPr>
            <a:spLocks noGrp="1"/>
          </p:cNvSpPr>
          <p:nvPr>
            <p:ph type="dt" sz="half" idx="10"/>
          </p:nvPr>
        </p:nvSpPr>
        <p:spPr/>
        <p:txBody>
          <a:bodyPr/>
          <a:lstStyle/>
          <a:p>
            <a:fld id="{7DA3CA30-5C1C-4725-902B-2277422C9A97}" type="datetimeFigureOut">
              <a:rPr lang="en-US" smtClean="0"/>
              <a:t>4/18/2023</a:t>
            </a:fld>
            <a:endParaRPr lang="en-US"/>
          </a:p>
        </p:txBody>
      </p:sp>
      <p:sp>
        <p:nvSpPr>
          <p:cNvPr id="6" name="Footer Placeholder 5">
            <a:extLst>
              <a:ext uri="{FF2B5EF4-FFF2-40B4-BE49-F238E27FC236}">
                <a16:creationId xmlns:a16="http://schemas.microsoft.com/office/drawing/2014/main" id="{638A3DB5-9EFB-096D-9694-A264F3D772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4135D1-4EE4-D0E6-A858-519AC136A57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70346599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43972-AADE-D8AE-B852-A158573FAA8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056931C-9761-7FCA-DEE9-1E98E388D61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F04C6F8-65A8-C322-3CDA-50D3172B994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B94DDAF-7BA3-82D1-095F-E195BE638FCA}"/>
              </a:ext>
            </a:extLst>
          </p:cNvPr>
          <p:cNvSpPr>
            <a:spLocks noGrp="1"/>
          </p:cNvSpPr>
          <p:nvPr>
            <p:ph type="dt" sz="half" idx="10"/>
          </p:nvPr>
        </p:nvSpPr>
        <p:spPr/>
        <p:txBody>
          <a:bodyPr/>
          <a:lstStyle/>
          <a:p>
            <a:fld id="{7DA3CA30-5C1C-4725-902B-2277422C9A97}" type="datetimeFigureOut">
              <a:rPr lang="en-US" smtClean="0"/>
              <a:t>4/18/2023</a:t>
            </a:fld>
            <a:endParaRPr lang="en-US"/>
          </a:p>
        </p:txBody>
      </p:sp>
      <p:sp>
        <p:nvSpPr>
          <p:cNvPr id="6" name="Footer Placeholder 5">
            <a:extLst>
              <a:ext uri="{FF2B5EF4-FFF2-40B4-BE49-F238E27FC236}">
                <a16:creationId xmlns:a16="http://schemas.microsoft.com/office/drawing/2014/main" id="{11789194-2083-D9F4-36DF-6D7DE09228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FBFD3-9D44-A300-D2CA-47443BF5A4A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05400501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93AF1-1F07-EC52-6109-81EDF21678F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380E51-761F-55B5-141A-83B514D27FC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5AB584-9488-CD5F-B195-317D2E33A8F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DA3CA30-5C1C-4725-902B-2277422C9A97}" type="datetimeFigureOut">
              <a:rPr lang="en-US" smtClean="0"/>
              <a:t>4/18/2023</a:t>
            </a:fld>
            <a:endParaRPr lang="en-US"/>
          </a:p>
        </p:txBody>
      </p:sp>
      <p:sp>
        <p:nvSpPr>
          <p:cNvPr id="5" name="Footer Placeholder 4">
            <a:extLst>
              <a:ext uri="{FF2B5EF4-FFF2-40B4-BE49-F238E27FC236}">
                <a16:creationId xmlns:a16="http://schemas.microsoft.com/office/drawing/2014/main" id="{CB00BF0F-9F68-14F2-8EE7-A7ADA9960FF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51B1F4-54EF-7A38-55BB-9658FBB994F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13617534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7"/>
          <p:cNvSpPr txBox="1">
            <a:spLocks noGrp="1"/>
          </p:cNvSpPr>
          <p:nvPr>
            <p:ph type="ctrTitle"/>
          </p:nvPr>
        </p:nvSpPr>
        <p:spPr>
          <a:xfrm>
            <a:off x="0" y="0"/>
            <a:ext cx="9144000" cy="5143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4200" b="1" u="sng" dirty="0">
                <a:solidFill>
                  <a:srgbClr val="C00000"/>
                </a:solidFill>
                <a:latin typeface="Montserrat" panose="00000500000000000000" pitchFamily="2" charset="0"/>
                <a:ea typeface="Quattrocento Sans"/>
                <a:cs typeface="Quattrocento Sans"/>
                <a:sym typeface="Quattrocento Sans"/>
              </a:rPr>
              <a:t>Capstone Project-1</a:t>
            </a:r>
            <a:endParaRPr sz="4200" b="1" u="sng" dirty="0">
              <a:solidFill>
                <a:srgbClr val="C00000"/>
              </a:solidFill>
              <a:latin typeface="Montserrat" panose="00000500000000000000" pitchFamily="2" charset="0"/>
              <a:ea typeface="Quattrocento Sans"/>
              <a:cs typeface="Quattrocento Sans"/>
              <a:sym typeface="Quattrocento Sans"/>
            </a:endParaRPr>
          </a:p>
          <a:p>
            <a:pPr marL="0" lvl="0" indent="0" algn="ctr" rtl="0">
              <a:lnSpc>
                <a:spcPct val="100000"/>
              </a:lnSpc>
              <a:spcBef>
                <a:spcPts val="0"/>
              </a:spcBef>
              <a:spcAft>
                <a:spcPts val="0"/>
              </a:spcAft>
              <a:buSzPts val="5200"/>
              <a:buNone/>
            </a:pPr>
            <a:endParaRPr sz="4200" b="1" dirty="0">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3200" b="1" dirty="0">
                <a:latin typeface="Montserrat"/>
                <a:ea typeface="Montserrat"/>
                <a:cs typeface="Montserrat"/>
                <a:sym typeface="Montserrat"/>
              </a:rPr>
              <a:t>EDA on Hotel Booking Analysis </a:t>
            </a:r>
            <a:endParaRPr lang="en-US" sz="4300" b="1" dirty="0">
              <a:latin typeface="Libre Franklin Medium"/>
              <a:ea typeface="Libre Franklin Medium"/>
              <a:cs typeface="Libre Franklin Medium"/>
              <a:sym typeface="Libre Franklin Medium"/>
            </a:endParaRPr>
          </a:p>
          <a:p>
            <a:pPr marL="0" lvl="0" indent="0" algn="ctr" rtl="0">
              <a:lnSpc>
                <a:spcPct val="100000"/>
              </a:lnSpc>
              <a:spcBef>
                <a:spcPts val="0"/>
              </a:spcBef>
              <a:spcAft>
                <a:spcPts val="0"/>
              </a:spcAft>
              <a:buSzPts val="5200"/>
              <a:buNone/>
            </a:pPr>
            <a:br>
              <a:rPr lang="en-US" sz="3600" b="1" dirty="0">
                <a:highlight>
                  <a:schemeClr val="dk2"/>
                </a:highlight>
                <a:latin typeface="Montserrat"/>
                <a:ea typeface="Montserrat"/>
                <a:cs typeface="Montserrat"/>
                <a:sym typeface="Montserrat"/>
              </a:rPr>
            </a:br>
            <a:endParaRPr sz="2400" dirty="0">
              <a:highlight>
                <a:schemeClr val="dk2"/>
              </a:highlight>
              <a:latin typeface="Montserrat"/>
              <a:ea typeface="Montserrat"/>
              <a:cs typeface="Montserrat"/>
              <a:sym typeface="Montserrat"/>
            </a:endParaRPr>
          </a:p>
          <a:p>
            <a:pPr marL="0" lvl="0" indent="0" algn="l" rtl="0">
              <a:lnSpc>
                <a:spcPct val="100000"/>
              </a:lnSpc>
              <a:spcBef>
                <a:spcPts val="0"/>
              </a:spcBef>
              <a:spcAft>
                <a:spcPts val="0"/>
              </a:spcAft>
              <a:buSzPts val="5200"/>
              <a:buNone/>
            </a:pPr>
            <a:endParaRPr sz="1800" b="1" dirty="0">
              <a:latin typeface="Montserrat"/>
              <a:ea typeface="Montserrat"/>
              <a:cs typeface="Montserrat"/>
              <a:sym typeface="Montserrat"/>
            </a:endParaRPr>
          </a:p>
          <a:p>
            <a:pPr lvl="0"/>
            <a:r>
              <a:rPr lang="en" sz="2400" b="1" dirty="0">
                <a:latin typeface="Montserrat"/>
                <a:ea typeface="Montserrat"/>
                <a:cs typeface="Montserrat"/>
                <a:sym typeface="Montserrat"/>
              </a:rPr>
              <a:t>Abhishek Kumar </a:t>
            </a:r>
            <a:br>
              <a:rPr lang="en" sz="1800" b="1" dirty="0">
                <a:latin typeface="Montserrat"/>
                <a:ea typeface="Montserrat"/>
                <a:cs typeface="Montserrat"/>
                <a:sym typeface="Montserrat"/>
              </a:rPr>
            </a:br>
            <a:br>
              <a:rPr lang="en" sz="1800" b="1" dirty="0">
                <a:latin typeface="Montserrat"/>
                <a:ea typeface="Montserrat"/>
                <a:cs typeface="Montserrat"/>
                <a:sym typeface="Montserrat"/>
              </a:rPr>
            </a:br>
            <a:endParaRPr sz="1800" b="1" dirty="0">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1600" b="1" dirty="0">
              <a:latin typeface="Montserrat"/>
              <a:ea typeface="Montserrat"/>
              <a:cs typeface="Montserrat"/>
              <a:sym typeface="Montserrat"/>
            </a:endParaRPr>
          </a:p>
        </p:txBody>
      </p:sp>
      <p:sp>
        <p:nvSpPr>
          <p:cNvPr id="2" name="TextBox 1">
            <a:extLst>
              <a:ext uri="{FF2B5EF4-FFF2-40B4-BE49-F238E27FC236}">
                <a16:creationId xmlns:a16="http://schemas.microsoft.com/office/drawing/2014/main" id="{574E300A-E787-2297-7178-F171BE1E1A60}"/>
              </a:ext>
            </a:extLst>
          </p:cNvPr>
          <p:cNvSpPr txBox="1"/>
          <p:nvPr/>
        </p:nvSpPr>
        <p:spPr>
          <a:xfrm>
            <a:off x="3574473" y="3605645"/>
            <a:ext cx="1932709" cy="461665"/>
          </a:xfrm>
          <a:prstGeom prst="rect">
            <a:avLst/>
          </a:prstGeom>
          <a:noFill/>
        </p:spPr>
        <p:txBody>
          <a:bodyPr wrap="square" rtlCol="0">
            <a:spAutoFit/>
          </a:bodyPr>
          <a:lstStyle/>
          <a:p>
            <a:pPr algn="ctr"/>
            <a:r>
              <a:rPr lang="en-US" sz="2400" b="1" dirty="0">
                <a:latin typeface="Montserrat" panose="00000500000000000000" pitchFamily="2" charset="0"/>
              </a:rPr>
              <a:t>Made By: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058" y="841055"/>
            <a:ext cx="7053542" cy="611148"/>
          </a:xfrm>
        </p:spPr>
        <p:txBody>
          <a:bodyPr>
            <a:normAutofit fontScale="90000"/>
          </a:bodyPr>
          <a:lstStyle/>
          <a:p>
            <a:r>
              <a:rPr lang="en-IN" b="1" dirty="0">
                <a:solidFill>
                  <a:srgbClr val="FF0000"/>
                </a:solidFill>
              </a:rPr>
              <a:t>Correlation matrix</a:t>
            </a:r>
            <a:br>
              <a:rPr lang="en-IN" dirty="0">
                <a:solidFill>
                  <a:srgbClr val="FF0000"/>
                </a:solidFill>
              </a:rPr>
            </a:br>
            <a:endParaRPr lang="en-IN" dirty="0">
              <a:solidFill>
                <a:srgbClr val="FF0000"/>
              </a:solidFill>
            </a:endParaRPr>
          </a:p>
        </p:txBody>
      </p:sp>
      <p:pic>
        <p:nvPicPr>
          <p:cNvPr id="5" name="Content Placeholder 4"/>
          <p:cNvPicPr>
            <a:picLocks noGrp="1" noChangeAspect="1"/>
          </p:cNvPicPr>
          <p:nvPr>
            <p:ph sz="half" idx="1"/>
          </p:nvPr>
        </p:nvPicPr>
        <p:blipFill>
          <a:blip r:embed="rId2"/>
          <a:stretch>
            <a:fillRect/>
          </a:stretch>
        </p:blipFill>
        <p:spPr>
          <a:xfrm>
            <a:off x="312058" y="1146629"/>
            <a:ext cx="3812268" cy="3751941"/>
          </a:xfrm>
          <a:prstGeom prst="rect">
            <a:avLst/>
          </a:prstGeom>
        </p:spPr>
      </p:pic>
      <p:sp>
        <p:nvSpPr>
          <p:cNvPr id="4" name="Content Placeholder 3"/>
          <p:cNvSpPr>
            <a:spLocks noGrp="1"/>
          </p:cNvSpPr>
          <p:nvPr>
            <p:ph sz="half" idx="2"/>
          </p:nvPr>
        </p:nvSpPr>
        <p:spPr>
          <a:xfrm>
            <a:off x="4240870" y="420914"/>
            <a:ext cx="3800044" cy="4722586"/>
          </a:xfrm>
        </p:spPr>
        <p:txBody>
          <a:bodyPr>
            <a:normAutofit fontScale="85000" lnSpcReduction="20000"/>
          </a:bodyPr>
          <a:lstStyle/>
          <a:p>
            <a:r>
              <a:rPr lang="en-US" dirty="0"/>
              <a:t>1) Total stay length and lead time have slight correlation. This may means that for longer hotel stays people generally plan little before the actual arrival.</a:t>
            </a:r>
          </a:p>
          <a:p>
            <a:r>
              <a:rPr lang="en-US" dirty="0"/>
              <a:t>2) </a:t>
            </a:r>
            <a:r>
              <a:rPr lang="en-US" dirty="0" err="1"/>
              <a:t>adr</a:t>
            </a:r>
            <a:r>
              <a:rPr lang="en-US" dirty="0"/>
              <a:t> is slightly correlated with </a:t>
            </a:r>
            <a:r>
              <a:rPr lang="en-US" dirty="0" err="1"/>
              <a:t>total_people</a:t>
            </a:r>
            <a:r>
              <a:rPr lang="en-US" dirty="0"/>
              <a:t>, which makes sense as more no. of people means more revenue, therefore more </a:t>
            </a:r>
            <a:r>
              <a:rPr lang="en-US" dirty="0" err="1"/>
              <a:t>adr</a:t>
            </a:r>
            <a:r>
              <a:rPr lang="en-US" dirty="0"/>
              <a:t>.</a:t>
            </a:r>
          </a:p>
          <a:p>
            <a:r>
              <a:rPr lang="en-US" dirty="0"/>
              <a:t>Lets see does length of stay affects the </a:t>
            </a:r>
            <a:r>
              <a:rPr lang="en-US" dirty="0" err="1"/>
              <a:t>adr</a:t>
            </a:r>
            <a:r>
              <a:rPr lang="en-US" dirty="0"/>
              <a:t>.</a:t>
            </a:r>
          </a:p>
          <a:p>
            <a:endParaRPr lang="en-US" dirty="0"/>
          </a:p>
          <a:p>
            <a:r>
              <a:rPr lang="en-IN" u="sng" dirty="0"/>
              <a:t>Conclusion</a:t>
            </a:r>
            <a:r>
              <a:rPr lang="en-IN" dirty="0"/>
              <a:t>:-</a:t>
            </a:r>
          </a:p>
          <a:p>
            <a:pPr marL="0" indent="0">
              <a:buNone/>
            </a:pPr>
            <a:r>
              <a:rPr lang="en-IN" dirty="0"/>
              <a:t> * Lead-time and total stay is positively correlated means more is the stay of  customer more will be the lead time.</a:t>
            </a:r>
          </a:p>
          <a:p>
            <a:pPr marL="0" indent="0">
              <a:buNone/>
            </a:pPr>
            <a:r>
              <a:rPr lang="en-IN" dirty="0"/>
              <a:t>* ADR(average  daily rate) and total people are highly correlated. That means more the people more will be the </a:t>
            </a:r>
            <a:r>
              <a:rPr lang="en-IN" dirty="0" err="1"/>
              <a:t>adr</a:t>
            </a:r>
            <a:r>
              <a:rPr lang="en-IN" dirty="0"/>
              <a:t>. High </a:t>
            </a:r>
            <a:r>
              <a:rPr lang="en-IN" dirty="0" err="1"/>
              <a:t>adr</a:t>
            </a:r>
            <a:r>
              <a:rPr lang="en-IN" dirty="0"/>
              <a:t> means high revenue</a:t>
            </a:r>
            <a:r>
              <a:rPr lang="en-IN" b="1" dirty="0">
                <a:solidFill>
                  <a:schemeClr val="accent2">
                    <a:lumMod val="60000"/>
                    <a:lumOff val="40000"/>
                  </a:schemeClr>
                </a:solidFill>
              </a:rPr>
              <a:t>.</a:t>
            </a:r>
          </a:p>
        </p:txBody>
      </p:sp>
      <p:sp>
        <p:nvSpPr>
          <p:cNvPr id="3" name="Rectangle 2">
            <a:extLst>
              <a:ext uri="{FF2B5EF4-FFF2-40B4-BE49-F238E27FC236}">
                <a16:creationId xmlns:a16="http://schemas.microsoft.com/office/drawing/2014/main" id="{0C09CD6A-23EB-4117-A8CC-666B67936892}"/>
              </a:ext>
            </a:extLst>
          </p:cNvPr>
          <p:cNvSpPr/>
          <p:nvPr/>
        </p:nvSpPr>
        <p:spPr>
          <a:xfrm>
            <a:off x="0" y="1597"/>
            <a:ext cx="4240870" cy="769441"/>
          </a:xfrm>
          <a:prstGeom prst="rect">
            <a:avLst/>
          </a:prstGeom>
        </p:spPr>
        <p:txBody>
          <a:bodyPr wrap="square">
            <a:spAutoFit/>
          </a:bodyPr>
          <a:lstStyle/>
          <a:p>
            <a:r>
              <a:rPr lang="en-IN" sz="4400" b="1" dirty="0">
                <a:solidFill>
                  <a:srgbClr val="FF0000"/>
                </a:solidFill>
              </a:rPr>
              <a:t>EDA</a:t>
            </a:r>
            <a:endParaRPr lang="en-US" dirty="0"/>
          </a:p>
        </p:txBody>
      </p:sp>
    </p:spTree>
    <p:extLst>
      <p:ext uri="{BB962C8B-B14F-4D97-AF65-F5344CB8AC3E}">
        <p14:creationId xmlns:p14="http://schemas.microsoft.com/office/powerpoint/2010/main" val="3416658992"/>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1A30D4-8A36-44D5-98EA-98F0CAD8823E}"/>
              </a:ext>
            </a:extLst>
          </p:cNvPr>
          <p:cNvPicPr>
            <a:picLocks noChangeAspect="1"/>
          </p:cNvPicPr>
          <p:nvPr/>
        </p:nvPicPr>
        <p:blipFill>
          <a:blip r:embed="rId2"/>
          <a:stretch>
            <a:fillRect/>
          </a:stretch>
        </p:blipFill>
        <p:spPr>
          <a:xfrm>
            <a:off x="0" y="0"/>
            <a:ext cx="3834245" cy="1978964"/>
          </a:xfrm>
          <a:prstGeom prst="rect">
            <a:avLst/>
          </a:prstGeom>
        </p:spPr>
      </p:pic>
      <p:pic>
        <p:nvPicPr>
          <p:cNvPr id="15" name="Picture 14">
            <a:extLst>
              <a:ext uri="{FF2B5EF4-FFF2-40B4-BE49-F238E27FC236}">
                <a16:creationId xmlns:a16="http://schemas.microsoft.com/office/drawing/2014/main" id="{D2C03CEC-6CBB-410F-B429-CA70A7A0F525}"/>
              </a:ext>
            </a:extLst>
          </p:cNvPr>
          <p:cNvPicPr>
            <a:picLocks noChangeAspect="1"/>
          </p:cNvPicPr>
          <p:nvPr/>
        </p:nvPicPr>
        <p:blipFill>
          <a:blip r:embed="rId3"/>
          <a:stretch>
            <a:fillRect/>
          </a:stretch>
        </p:blipFill>
        <p:spPr>
          <a:xfrm>
            <a:off x="3821213" y="42897"/>
            <a:ext cx="5230093" cy="2386581"/>
          </a:xfrm>
          <a:prstGeom prst="rect">
            <a:avLst/>
          </a:prstGeom>
        </p:spPr>
      </p:pic>
      <p:pic>
        <p:nvPicPr>
          <p:cNvPr id="17" name="Picture 16">
            <a:extLst>
              <a:ext uri="{FF2B5EF4-FFF2-40B4-BE49-F238E27FC236}">
                <a16:creationId xmlns:a16="http://schemas.microsoft.com/office/drawing/2014/main" id="{FA91B1E8-198F-408B-9BEA-AEB43C3849EA}"/>
              </a:ext>
            </a:extLst>
          </p:cNvPr>
          <p:cNvPicPr>
            <a:picLocks noChangeAspect="1"/>
          </p:cNvPicPr>
          <p:nvPr/>
        </p:nvPicPr>
        <p:blipFill>
          <a:blip r:embed="rId4"/>
          <a:stretch>
            <a:fillRect/>
          </a:stretch>
        </p:blipFill>
        <p:spPr>
          <a:xfrm>
            <a:off x="374665" y="2225537"/>
            <a:ext cx="2618741" cy="2493864"/>
          </a:xfrm>
          <a:prstGeom prst="rect">
            <a:avLst/>
          </a:prstGeom>
        </p:spPr>
      </p:pic>
      <p:pic>
        <p:nvPicPr>
          <p:cNvPr id="19" name="Picture 18">
            <a:extLst>
              <a:ext uri="{FF2B5EF4-FFF2-40B4-BE49-F238E27FC236}">
                <a16:creationId xmlns:a16="http://schemas.microsoft.com/office/drawing/2014/main" id="{22316202-3C6A-497F-8599-DABD07DF8428}"/>
              </a:ext>
            </a:extLst>
          </p:cNvPr>
          <p:cNvPicPr>
            <a:picLocks noChangeAspect="1"/>
          </p:cNvPicPr>
          <p:nvPr/>
        </p:nvPicPr>
        <p:blipFill>
          <a:blip r:embed="rId5"/>
          <a:stretch>
            <a:fillRect/>
          </a:stretch>
        </p:blipFill>
        <p:spPr>
          <a:xfrm>
            <a:off x="4713767" y="2654282"/>
            <a:ext cx="3444983" cy="2249785"/>
          </a:xfrm>
          <a:prstGeom prst="rect">
            <a:avLst/>
          </a:prstGeom>
        </p:spPr>
      </p:pic>
      <p:sp>
        <p:nvSpPr>
          <p:cNvPr id="3" name="Rectangle 2">
            <a:extLst>
              <a:ext uri="{FF2B5EF4-FFF2-40B4-BE49-F238E27FC236}">
                <a16:creationId xmlns:a16="http://schemas.microsoft.com/office/drawing/2014/main" id="{0C09CD6A-23EB-4117-A8CC-666B67936892}"/>
              </a:ext>
            </a:extLst>
          </p:cNvPr>
          <p:cNvSpPr/>
          <p:nvPr/>
        </p:nvSpPr>
        <p:spPr>
          <a:xfrm>
            <a:off x="2405218" y="61907"/>
            <a:ext cx="4240870" cy="769441"/>
          </a:xfrm>
          <a:prstGeom prst="rect">
            <a:avLst/>
          </a:prstGeom>
        </p:spPr>
        <p:txBody>
          <a:bodyPr wrap="square">
            <a:spAutoFit/>
          </a:bodyPr>
          <a:lstStyle/>
          <a:p>
            <a:r>
              <a:rPr lang="en-IN" sz="4400" b="1" dirty="0">
                <a:solidFill>
                  <a:srgbClr val="FF0000"/>
                </a:solidFill>
              </a:rPr>
              <a:t>EDA</a:t>
            </a:r>
            <a:endParaRPr lang="en-US" dirty="0"/>
          </a:p>
        </p:txBody>
      </p:sp>
      <p:sp>
        <p:nvSpPr>
          <p:cNvPr id="23" name="Rectangle 22">
            <a:extLst>
              <a:ext uri="{FF2B5EF4-FFF2-40B4-BE49-F238E27FC236}">
                <a16:creationId xmlns:a16="http://schemas.microsoft.com/office/drawing/2014/main" id="{FD51FD18-51C3-4564-91D7-DE4E02BCA22F}"/>
              </a:ext>
            </a:extLst>
          </p:cNvPr>
          <p:cNvSpPr/>
          <p:nvPr/>
        </p:nvSpPr>
        <p:spPr>
          <a:xfrm>
            <a:off x="531581" y="1856205"/>
            <a:ext cx="2132315" cy="369332"/>
          </a:xfrm>
          <a:prstGeom prst="rect">
            <a:avLst/>
          </a:prstGeom>
        </p:spPr>
        <p:txBody>
          <a:bodyPr wrap="none">
            <a:spAutoFit/>
          </a:bodyPr>
          <a:lstStyle/>
          <a:p>
            <a:r>
              <a:rPr lang="en-US" b="1" dirty="0"/>
              <a:t>Number of bookings</a:t>
            </a:r>
          </a:p>
        </p:txBody>
      </p:sp>
      <p:sp>
        <p:nvSpPr>
          <p:cNvPr id="24" name="Rectangle 23">
            <a:extLst>
              <a:ext uri="{FF2B5EF4-FFF2-40B4-BE49-F238E27FC236}">
                <a16:creationId xmlns:a16="http://schemas.microsoft.com/office/drawing/2014/main" id="{911A0509-BD68-46D5-A89F-E8C51FF2CFF6}"/>
              </a:ext>
            </a:extLst>
          </p:cNvPr>
          <p:cNvSpPr/>
          <p:nvPr/>
        </p:nvSpPr>
        <p:spPr>
          <a:xfrm>
            <a:off x="3821213" y="2306726"/>
            <a:ext cx="6057900" cy="369332"/>
          </a:xfrm>
          <a:prstGeom prst="rect">
            <a:avLst/>
          </a:prstGeom>
        </p:spPr>
        <p:txBody>
          <a:bodyPr wrap="square">
            <a:spAutoFit/>
          </a:bodyPr>
          <a:lstStyle/>
          <a:p>
            <a:r>
              <a:rPr lang="en-US" b="1" dirty="0"/>
              <a:t>Most demanding room and </a:t>
            </a:r>
            <a:r>
              <a:rPr lang="en-US" b="1" dirty="0" err="1"/>
              <a:t>adr</a:t>
            </a:r>
            <a:r>
              <a:rPr lang="en-US" b="1" dirty="0"/>
              <a:t> of different room types</a:t>
            </a:r>
          </a:p>
        </p:txBody>
      </p:sp>
      <p:sp>
        <p:nvSpPr>
          <p:cNvPr id="25" name="Rectangle 24">
            <a:extLst>
              <a:ext uri="{FF2B5EF4-FFF2-40B4-BE49-F238E27FC236}">
                <a16:creationId xmlns:a16="http://schemas.microsoft.com/office/drawing/2014/main" id="{EE560256-ADF8-4B57-91DC-EF100E4324C4}"/>
              </a:ext>
            </a:extLst>
          </p:cNvPr>
          <p:cNvSpPr/>
          <p:nvPr/>
        </p:nvSpPr>
        <p:spPr>
          <a:xfrm>
            <a:off x="227493" y="4599407"/>
            <a:ext cx="3497881" cy="369332"/>
          </a:xfrm>
          <a:prstGeom prst="rect">
            <a:avLst/>
          </a:prstGeom>
        </p:spPr>
        <p:txBody>
          <a:bodyPr wrap="none">
            <a:spAutoFit/>
          </a:bodyPr>
          <a:lstStyle/>
          <a:p>
            <a:r>
              <a:rPr lang="en-US" b="1" dirty="0"/>
              <a:t>Most preferred meal of customers</a:t>
            </a:r>
          </a:p>
        </p:txBody>
      </p:sp>
      <p:sp>
        <p:nvSpPr>
          <p:cNvPr id="26" name="Rectangle 25">
            <a:extLst>
              <a:ext uri="{FF2B5EF4-FFF2-40B4-BE49-F238E27FC236}">
                <a16:creationId xmlns:a16="http://schemas.microsoft.com/office/drawing/2014/main" id="{53458290-1A96-4F46-92B6-D5D7C9C72CBF}"/>
              </a:ext>
            </a:extLst>
          </p:cNvPr>
          <p:cNvSpPr/>
          <p:nvPr/>
        </p:nvSpPr>
        <p:spPr>
          <a:xfrm>
            <a:off x="4590560" y="4712261"/>
            <a:ext cx="3691395" cy="369332"/>
          </a:xfrm>
          <a:prstGeom prst="rect">
            <a:avLst/>
          </a:prstGeom>
        </p:spPr>
        <p:txBody>
          <a:bodyPr wrap="none">
            <a:spAutoFit/>
          </a:bodyPr>
          <a:lstStyle/>
          <a:p>
            <a:r>
              <a:rPr lang="en-US" b="1" dirty="0"/>
              <a:t>Percentage of bookings in each hotel</a:t>
            </a:r>
          </a:p>
        </p:txBody>
      </p:sp>
    </p:spTree>
    <p:extLst>
      <p:ext uri="{BB962C8B-B14F-4D97-AF65-F5344CB8AC3E}">
        <p14:creationId xmlns:p14="http://schemas.microsoft.com/office/powerpoint/2010/main" val="1132066264"/>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892970-B1B8-42A3-837D-CF32CD7CD34B}"/>
              </a:ext>
            </a:extLst>
          </p:cNvPr>
          <p:cNvPicPr>
            <a:picLocks noChangeAspect="1"/>
          </p:cNvPicPr>
          <p:nvPr/>
        </p:nvPicPr>
        <p:blipFill>
          <a:blip r:embed="rId2"/>
          <a:stretch>
            <a:fillRect/>
          </a:stretch>
        </p:blipFill>
        <p:spPr>
          <a:xfrm>
            <a:off x="0" y="-33998"/>
            <a:ext cx="2914141" cy="1896020"/>
          </a:xfrm>
          <a:prstGeom prst="rect">
            <a:avLst/>
          </a:prstGeom>
        </p:spPr>
      </p:pic>
      <p:sp>
        <p:nvSpPr>
          <p:cNvPr id="4" name="Rectangle 3">
            <a:extLst>
              <a:ext uri="{FF2B5EF4-FFF2-40B4-BE49-F238E27FC236}">
                <a16:creationId xmlns:a16="http://schemas.microsoft.com/office/drawing/2014/main" id="{9E5FDD45-23BF-4154-9F2C-219665916FA8}"/>
              </a:ext>
            </a:extLst>
          </p:cNvPr>
          <p:cNvSpPr/>
          <p:nvPr/>
        </p:nvSpPr>
        <p:spPr>
          <a:xfrm>
            <a:off x="448428" y="1862022"/>
            <a:ext cx="2070182" cy="369332"/>
          </a:xfrm>
          <a:prstGeom prst="rect">
            <a:avLst/>
          </a:prstGeom>
        </p:spPr>
        <p:txBody>
          <a:bodyPr wrap="none">
            <a:spAutoFit/>
          </a:bodyPr>
          <a:lstStyle/>
          <a:p>
            <a:r>
              <a:rPr lang="en-US" b="1" dirty="0"/>
              <a:t>Lead time of hotels</a:t>
            </a:r>
            <a:r>
              <a:rPr lang="en-US" dirty="0"/>
              <a:t> </a:t>
            </a:r>
            <a:endParaRPr lang="en-US" b="1" dirty="0"/>
          </a:p>
        </p:txBody>
      </p:sp>
      <p:sp>
        <p:nvSpPr>
          <p:cNvPr id="3" name="Rectangle 2">
            <a:extLst>
              <a:ext uri="{FF2B5EF4-FFF2-40B4-BE49-F238E27FC236}">
                <a16:creationId xmlns:a16="http://schemas.microsoft.com/office/drawing/2014/main" id="{0C09CD6A-23EB-4117-A8CC-666B67936892}"/>
              </a:ext>
            </a:extLst>
          </p:cNvPr>
          <p:cNvSpPr/>
          <p:nvPr/>
        </p:nvSpPr>
        <p:spPr>
          <a:xfrm>
            <a:off x="3036890" y="0"/>
            <a:ext cx="4240870" cy="769441"/>
          </a:xfrm>
          <a:prstGeom prst="rect">
            <a:avLst/>
          </a:prstGeom>
        </p:spPr>
        <p:txBody>
          <a:bodyPr wrap="square">
            <a:spAutoFit/>
          </a:bodyPr>
          <a:lstStyle/>
          <a:p>
            <a:r>
              <a:rPr lang="en-IN" sz="4400" b="1" dirty="0">
                <a:solidFill>
                  <a:srgbClr val="FF0000"/>
                </a:solidFill>
              </a:rPr>
              <a:t>EDA</a:t>
            </a:r>
            <a:endParaRPr lang="en-US" dirty="0"/>
          </a:p>
        </p:txBody>
      </p:sp>
      <p:pic>
        <p:nvPicPr>
          <p:cNvPr id="8" name="Picture 7">
            <a:extLst>
              <a:ext uri="{FF2B5EF4-FFF2-40B4-BE49-F238E27FC236}">
                <a16:creationId xmlns:a16="http://schemas.microsoft.com/office/drawing/2014/main" id="{B27C979E-99B3-4255-903C-DE22804BB455}"/>
              </a:ext>
            </a:extLst>
          </p:cNvPr>
          <p:cNvPicPr>
            <a:picLocks noChangeAspect="1"/>
          </p:cNvPicPr>
          <p:nvPr/>
        </p:nvPicPr>
        <p:blipFill>
          <a:blip r:embed="rId3"/>
          <a:stretch>
            <a:fillRect/>
          </a:stretch>
        </p:blipFill>
        <p:spPr>
          <a:xfrm>
            <a:off x="4218967" y="0"/>
            <a:ext cx="4918646" cy="2538656"/>
          </a:xfrm>
          <a:prstGeom prst="rect">
            <a:avLst/>
          </a:prstGeom>
        </p:spPr>
      </p:pic>
      <p:pic>
        <p:nvPicPr>
          <p:cNvPr id="10" name="Picture 9">
            <a:extLst>
              <a:ext uri="{FF2B5EF4-FFF2-40B4-BE49-F238E27FC236}">
                <a16:creationId xmlns:a16="http://schemas.microsoft.com/office/drawing/2014/main" id="{E0FF3EFC-3D98-4D01-B9EE-0D40D764DE2F}"/>
              </a:ext>
            </a:extLst>
          </p:cNvPr>
          <p:cNvPicPr>
            <a:picLocks noChangeAspect="1"/>
          </p:cNvPicPr>
          <p:nvPr/>
        </p:nvPicPr>
        <p:blipFill>
          <a:blip r:embed="rId4"/>
          <a:stretch>
            <a:fillRect/>
          </a:stretch>
        </p:blipFill>
        <p:spPr>
          <a:xfrm>
            <a:off x="71374" y="2492860"/>
            <a:ext cx="4024844" cy="2141485"/>
          </a:xfrm>
          <a:prstGeom prst="rect">
            <a:avLst/>
          </a:prstGeom>
        </p:spPr>
      </p:pic>
      <p:pic>
        <p:nvPicPr>
          <p:cNvPr id="12" name="Picture 11">
            <a:extLst>
              <a:ext uri="{FF2B5EF4-FFF2-40B4-BE49-F238E27FC236}">
                <a16:creationId xmlns:a16="http://schemas.microsoft.com/office/drawing/2014/main" id="{77957CD7-BA7E-4214-8394-0CFE318A9D3B}"/>
              </a:ext>
            </a:extLst>
          </p:cNvPr>
          <p:cNvPicPr>
            <a:picLocks noChangeAspect="1"/>
          </p:cNvPicPr>
          <p:nvPr/>
        </p:nvPicPr>
        <p:blipFill>
          <a:blip r:embed="rId5"/>
          <a:stretch>
            <a:fillRect/>
          </a:stretch>
        </p:blipFill>
        <p:spPr>
          <a:xfrm>
            <a:off x="5047780" y="2805545"/>
            <a:ext cx="4024845" cy="2164623"/>
          </a:xfrm>
          <a:prstGeom prst="rect">
            <a:avLst/>
          </a:prstGeom>
        </p:spPr>
      </p:pic>
      <p:sp>
        <p:nvSpPr>
          <p:cNvPr id="13" name="Rectangle 12">
            <a:extLst>
              <a:ext uri="{FF2B5EF4-FFF2-40B4-BE49-F238E27FC236}">
                <a16:creationId xmlns:a16="http://schemas.microsoft.com/office/drawing/2014/main" id="{81E6A953-BBD0-4850-94D3-B11E73670ADE}"/>
              </a:ext>
            </a:extLst>
          </p:cNvPr>
          <p:cNvSpPr/>
          <p:nvPr/>
        </p:nvSpPr>
        <p:spPr>
          <a:xfrm>
            <a:off x="5276624" y="2436213"/>
            <a:ext cx="2803332" cy="369332"/>
          </a:xfrm>
          <a:prstGeom prst="rect">
            <a:avLst/>
          </a:prstGeom>
        </p:spPr>
        <p:txBody>
          <a:bodyPr wrap="none">
            <a:spAutoFit/>
          </a:bodyPr>
          <a:lstStyle/>
          <a:p>
            <a:r>
              <a:rPr lang="en-US" b="1" dirty="0"/>
              <a:t>Length of stay in each hotel</a:t>
            </a:r>
          </a:p>
        </p:txBody>
      </p:sp>
      <p:sp>
        <p:nvSpPr>
          <p:cNvPr id="14" name="Rectangle 13">
            <a:extLst>
              <a:ext uri="{FF2B5EF4-FFF2-40B4-BE49-F238E27FC236}">
                <a16:creationId xmlns:a16="http://schemas.microsoft.com/office/drawing/2014/main" id="{B79C7E94-5089-49A4-B66C-30A390DA1839}"/>
              </a:ext>
            </a:extLst>
          </p:cNvPr>
          <p:cNvSpPr/>
          <p:nvPr/>
        </p:nvSpPr>
        <p:spPr>
          <a:xfrm>
            <a:off x="294011" y="4623925"/>
            <a:ext cx="3579570" cy="369332"/>
          </a:xfrm>
          <a:prstGeom prst="rect">
            <a:avLst/>
          </a:prstGeom>
        </p:spPr>
        <p:txBody>
          <a:bodyPr wrap="none">
            <a:spAutoFit/>
          </a:bodyPr>
          <a:lstStyle/>
          <a:p>
            <a:r>
              <a:rPr lang="en-US" b="1" dirty="0"/>
              <a:t>Bookings cancellation rate of hotels</a:t>
            </a:r>
          </a:p>
        </p:txBody>
      </p:sp>
      <p:sp>
        <p:nvSpPr>
          <p:cNvPr id="15" name="Rectangle 14">
            <a:extLst>
              <a:ext uri="{FF2B5EF4-FFF2-40B4-BE49-F238E27FC236}">
                <a16:creationId xmlns:a16="http://schemas.microsoft.com/office/drawing/2014/main" id="{695902D2-9DE2-4710-9457-4A8086495E4C}"/>
              </a:ext>
            </a:extLst>
          </p:cNvPr>
          <p:cNvSpPr/>
          <p:nvPr/>
        </p:nvSpPr>
        <p:spPr>
          <a:xfrm>
            <a:off x="4963265" y="4808591"/>
            <a:ext cx="4174348" cy="369332"/>
          </a:xfrm>
          <a:prstGeom prst="rect">
            <a:avLst/>
          </a:prstGeom>
        </p:spPr>
        <p:txBody>
          <a:bodyPr wrap="none">
            <a:spAutoFit/>
          </a:bodyPr>
          <a:lstStyle/>
          <a:p>
            <a:r>
              <a:rPr lang="en-US" b="1" dirty="0"/>
              <a:t>Hotel customer returning for another stay</a:t>
            </a:r>
          </a:p>
        </p:txBody>
      </p:sp>
    </p:spTree>
    <p:extLst>
      <p:ext uri="{BB962C8B-B14F-4D97-AF65-F5344CB8AC3E}">
        <p14:creationId xmlns:p14="http://schemas.microsoft.com/office/powerpoint/2010/main" val="3774931502"/>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FE4794-EABA-4F46-8615-71BF632C471C}"/>
              </a:ext>
            </a:extLst>
          </p:cNvPr>
          <p:cNvPicPr>
            <a:picLocks noChangeAspect="1"/>
          </p:cNvPicPr>
          <p:nvPr/>
        </p:nvPicPr>
        <p:blipFill>
          <a:blip r:embed="rId2"/>
          <a:stretch>
            <a:fillRect/>
          </a:stretch>
        </p:blipFill>
        <p:spPr>
          <a:xfrm>
            <a:off x="0" y="0"/>
            <a:ext cx="3037748" cy="2935302"/>
          </a:xfrm>
          <a:prstGeom prst="rect">
            <a:avLst/>
          </a:prstGeom>
        </p:spPr>
      </p:pic>
      <p:pic>
        <p:nvPicPr>
          <p:cNvPr id="6" name="Picture 5">
            <a:extLst>
              <a:ext uri="{FF2B5EF4-FFF2-40B4-BE49-F238E27FC236}">
                <a16:creationId xmlns:a16="http://schemas.microsoft.com/office/drawing/2014/main" id="{39AEEE19-B1B4-42E3-996E-EDFCF439509B}"/>
              </a:ext>
            </a:extLst>
          </p:cNvPr>
          <p:cNvPicPr>
            <a:picLocks noChangeAspect="1"/>
          </p:cNvPicPr>
          <p:nvPr/>
        </p:nvPicPr>
        <p:blipFill>
          <a:blip r:embed="rId3"/>
          <a:stretch>
            <a:fillRect/>
          </a:stretch>
        </p:blipFill>
        <p:spPr>
          <a:xfrm>
            <a:off x="5728632" y="0"/>
            <a:ext cx="3415367" cy="2512455"/>
          </a:xfrm>
          <a:prstGeom prst="rect">
            <a:avLst/>
          </a:prstGeom>
        </p:spPr>
      </p:pic>
      <p:pic>
        <p:nvPicPr>
          <p:cNvPr id="8" name="Picture 7">
            <a:extLst>
              <a:ext uri="{FF2B5EF4-FFF2-40B4-BE49-F238E27FC236}">
                <a16:creationId xmlns:a16="http://schemas.microsoft.com/office/drawing/2014/main" id="{0A3CA4C4-00A8-4121-A6EE-405142AC8185}"/>
              </a:ext>
            </a:extLst>
          </p:cNvPr>
          <p:cNvPicPr>
            <a:picLocks noChangeAspect="1"/>
          </p:cNvPicPr>
          <p:nvPr/>
        </p:nvPicPr>
        <p:blipFill>
          <a:blip r:embed="rId4"/>
          <a:stretch>
            <a:fillRect/>
          </a:stretch>
        </p:blipFill>
        <p:spPr>
          <a:xfrm>
            <a:off x="5945166" y="2631046"/>
            <a:ext cx="3198833" cy="2337809"/>
          </a:xfrm>
          <a:prstGeom prst="rect">
            <a:avLst/>
          </a:prstGeom>
        </p:spPr>
      </p:pic>
      <p:pic>
        <p:nvPicPr>
          <p:cNvPr id="10" name="Picture 9">
            <a:extLst>
              <a:ext uri="{FF2B5EF4-FFF2-40B4-BE49-F238E27FC236}">
                <a16:creationId xmlns:a16="http://schemas.microsoft.com/office/drawing/2014/main" id="{526DC5FC-7F45-4021-9D9C-3D327673DC73}"/>
              </a:ext>
            </a:extLst>
          </p:cNvPr>
          <p:cNvPicPr>
            <a:picLocks noChangeAspect="1"/>
          </p:cNvPicPr>
          <p:nvPr/>
        </p:nvPicPr>
        <p:blipFill>
          <a:blip r:embed="rId5"/>
          <a:stretch>
            <a:fillRect/>
          </a:stretch>
        </p:blipFill>
        <p:spPr>
          <a:xfrm>
            <a:off x="32975" y="2935303"/>
            <a:ext cx="3037748" cy="2226698"/>
          </a:xfrm>
          <a:prstGeom prst="rect">
            <a:avLst/>
          </a:prstGeom>
        </p:spPr>
      </p:pic>
      <p:sp>
        <p:nvSpPr>
          <p:cNvPr id="11" name="Rectangle 10">
            <a:extLst>
              <a:ext uri="{FF2B5EF4-FFF2-40B4-BE49-F238E27FC236}">
                <a16:creationId xmlns:a16="http://schemas.microsoft.com/office/drawing/2014/main" id="{2A605639-8E42-49DE-A357-305CD08F0B17}"/>
              </a:ext>
            </a:extLst>
          </p:cNvPr>
          <p:cNvSpPr/>
          <p:nvPr/>
        </p:nvSpPr>
        <p:spPr>
          <a:xfrm>
            <a:off x="-52315" y="2571750"/>
            <a:ext cx="3647281" cy="369332"/>
          </a:xfrm>
          <a:prstGeom prst="rect">
            <a:avLst/>
          </a:prstGeom>
        </p:spPr>
        <p:txBody>
          <a:bodyPr wrap="none">
            <a:spAutoFit/>
          </a:bodyPr>
          <a:lstStyle/>
          <a:p>
            <a:r>
              <a:rPr lang="en-US" b="1" dirty="0"/>
              <a:t>Common channel for booking hotels</a:t>
            </a:r>
          </a:p>
        </p:txBody>
      </p:sp>
      <p:sp>
        <p:nvSpPr>
          <p:cNvPr id="3" name="Rectangle 2">
            <a:extLst>
              <a:ext uri="{FF2B5EF4-FFF2-40B4-BE49-F238E27FC236}">
                <a16:creationId xmlns:a16="http://schemas.microsoft.com/office/drawing/2014/main" id="{0C09CD6A-23EB-4117-A8CC-666B67936892}"/>
              </a:ext>
            </a:extLst>
          </p:cNvPr>
          <p:cNvSpPr/>
          <p:nvPr/>
        </p:nvSpPr>
        <p:spPr>
          <a:xfrm>
            <a:off x="2690885" y="0"/>
            <a:ext cx="4240870" cy="769441"/>
          </a:xfrm>
          <a:prstGeom prst="rect">
            <a:avLst/>
          </a:prstGeom>
        </p:spPr>
        <p:txBody>
          <a:bodyPr wrap="square">
            <a:spAutoFit/>
          </a:bodyPr>
          <a:lstStyle/>
          <a:p>
            <a:r>
              <a:rPr lang="en-IN" sz="4400" b="1" dirty="0">
                <a:solidFill>
                  <a:srgbClr val="FF0000"/>
                </a:solidFill>
              </a:rPr>
              <a:t>EDA</a:t>
            </a:r>
            <a:endParaRPr lang="en-US" dirty="0"/>
          </a:p>
        </p:txBody>
      </p:sp>
      <p:sp>
        <p:nvSpPr>
          <p:cNvPr id="12" name="Rectangle 11">
            <a:extLst>
              <a:ext uri="{FF2B5EF4-FFF2-40B4-BE49-F238E27FC236}">
                <a16:creationId xmlns:a16="http://schemas.microsoft.com/office/drawing/2014/main" id="{32BC1858-A025-46C9-AE8B-DFE1C94E043D}"/>
              </a:ext>
            </a:extLst>
          </p:cNvPr>
          <p:cNvSpPr/>
          <p:nvPr/>
        </p:nvSpPr>
        <p:spPr>
          <a:xfrm>
            <a:off x="5198560" y="2355211"/>
            <a:ext cx="3945439" cy="369332"/>
          </a:xfrm>
          <a:prstGeom prst="rect">
            <a:avLst/>
          </a:prstGeom>
        </p:spPr>
        <p:txBody>
          <a:bodyPr wrap="none">
            <a:spAutoFit/>
          </a:bodyPr>
          <a:lstStyle/>
          <a:p>
            <a:r>
              <a:rPr lang="en-US" b="1" dirty="0"/>
              <a:t>Channel and for early booking of hotels</a:t>
            </a:r>
          </a:p>
        </p:txBody>
      </p:sp>
      <p:sp>
        <p:nvSpPr>
          <p:cNvPr id="13" name="Rectangle 12">
            <a:extLst>
              <a:ext uri="{FF2B5EF4-FFF2-40B4-BE49-F238E27FC236}">
                <a16:creationId xmlns:a16="http://schemas.microsoft.com/office/drawing/2014/main" id="{F759CBA0-4DCC-464C-B7C2-37E4F799357D}"/>
              </a:ext>
            </a:extLst>
          </p:cNvPr>
          <p:cNvSpPr/>
          <p:nvPr/>
        </p:nvSpPr>
        <p:spPr>
          <a:xfrm>
            <a:off x="5728632" y="4784189"/>
            <a:ext cx="3426515" cy="369332"/>
          </a:xfrm>
          <a:prstGeom prst="rect">
            <a:avLst/>
          </a:prstGeom>
        </p:spPr>
        <p:txBody>
          <a:bodyPr wrap="none">
            <a:spAutoFit/>
          </a:bodyPr>
          <a:lstStyle/>
          <a:p>
            <a:r>
              <a:rPr lang="en-US" b="1" dirty="0"/>
              <a:t>Channel and average waiting time</a:t>
            </a:r>
          </a:p>
        </p:txBody>
      </p:sp>
      <p:sp>
        <p:nvSpPr>
          <p:cNvPr id="14" name="Rectangle 13">
            <a:extLst>
              <a:ext uri="{FF2B5EF4-FFF2-40B4-BE49-F238E27FC236}">
                <a16:creationId xmlns:a16="http://schemas.microsoft.com/office/drawing/2014/main" id="{03ECFDE6-38AA-438A-A9C1-EE41EB21797E}"/>
              </a:ext>
            </a:extLst>
          </p:cNvPr>
          <p:cNvSpPr/>
          <p:nvPr/>
        </p:nvSpPr>
        <p:spPr>
          <a:xfrm>
            <a:off x="3344240" y="3603522"/>
            <a:ext cx="2202718" cy="923330"/>
          </a:xfrm>
          <a:prstGeom prst="rect">
            <a:avLst/>
          </a:prstGeom>
        </p:spPr>
        <p:txBody>
          <a:bodyPr wrap="square">
            <a:spAutoFit/>
          </a:bodyPr>
          <a:lstStyle/>
          <a:p>
            <a:r>
              <a:rPr lang="en-US" b="1" dirty="0"/>
              <a:t>Revenue generating </a:t>
            </a:r>
          </a:p>
          <a:p>
            <a:r>
              <a:rPr lang="en-US" b="1" dirty="0"/>
              <a:t>deals for hotels by </a:t>
            </a:r>
          </a:p>
          <a:p>
            <a:r>
              <a:rPr lang="en-US" b="1" dirty="0"/>
              <a:t>distribution channel</a:t>
            </a:r>
          </a:p>
        </p:txBody>
      </p:sp>
      <p:cxnSp>
        <p:nvCxnSpPr>
          <p:cNvPr id="16" name="Straight Arrow Connector 15">
            <a:extLst>
              <a:ext uri="{FF2B5EF4-FFF2-40B4-BE49-F238E27FC236}">
                <a16:creationId xmlns:a16="http://schemas.microsoft.com/office/drawing/2014/main" id="{98E8C8E5-BEF7-42D5-B798-5EA644A8873B}"/>
              </a:ext>
            </a:extLst>
          </p:cNvPr>
          <p:cNvCxnSpPr/>
          <p:nvPr/>
        </p:nvCxnSpPr>
        <p:spPr>
          <a:xfrm flipH="1" flipV="1">
            <a:off x="3103698" y="3341191"/>
            <a:ext cx="713631" cy="248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037543"/>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AAB98-1E1B-488A-BF9C-762AF52F6A70}"/>
              </a:ext>
            </a:extLst>
          </p:cNvPr>
          <p:cNvPicPr>
            <a:picLocks noChangeAspect="1"/>
          </p:cNvPicPr>
          <p:nvPr/>
        </p:nvPicPr>
        <p:blipFill>
          <a:blip r:embed="rId2"/>
          <a:stretch>
            <a:fillRect/>
          </a:stretch>
        </p:blipFill>
        <p:spPr>
          <a:xfrm>
            <a:off x="0" y="0"/>
            <a:ext cx="3645302" cy="2363379"/>
          </a:xfrm>
          <a:prstGeom prst="rect">
            <a:avLst/>
          </a:prstGeom>
        </p:spPr>
      </p:pic>
      <p:pic>
        <p:nvPicPr>
          <p:cNvPr id="6" name="Picture 5">
            <a:extLst>
              <a:ext uri="{FF2B5EF4-FFF2-40B4-BE49-F238E27FC236}">
                <a16:creationId xmlns:a16="http://schemas.microsoft.com/office/drawing/2014/main" id="{26590541-1E35-40B7-83F5-8B4D20E5ED75}"/>
              </a:ext>
            </a:extLst>
          </p:cNvPr>
          <p:cNvPicPr>
            <a:picLocks noChangeAspect="1"/>
          </p:cNvPicPr>
          <p:nvPr/>
        </p:nvPicPr>
        <p:blipFill>
          <a:blip r:embed="rId3"/>
          <a:stretch>
            <a:fillRect/>
          </a:stretch>
        </p:blipFill>
        <p:spPr>
          <a:xfrm>
            <a:off x="5476217" y="2571750"/>
            <a:ext cx="3666404" cy="2363380"/>
          </a:xfrm>
          <a:prstGeom prst="rect">
            <a:avLst/>
          </a:prstGeom>
        </p:spPr>
      </p:pic>
      <p:pic>
        <p:nvPicPr>
          <p:cNvPr id="8" name="Picture 7">
            <a:extLst>
              <a:ext uri="{FF2B5EF4-FFF2-40B4-BE49-F238E27FC236}">
                <a16:creationId xmlns:a16="http://schemas.microsoft.com/office/drawing/2014/main" id="{BE3B50F1-75AE-4AA8-8071-CC08396C940C}"/>
              </a:ext>
            </a:extLst>
          </p:cNvPr>
          <p:cNvPicPr>
            <a:picLocks noChangeAspect="1"/>
          </p:cNvPicPr>
          <p:nvPr/>
        </p:nvPicPr>
        <p:blipFill>
          <a:blip r:embed="rId4"/>
          <a:stretch>
            <a:fillRect/>
          </a:stretch>
        </p:blipFill>
        <p:spPr>
          <a:xfrm>
            <a:off x="1379" y="2571750"/>
            <a:ext cx="4441887" cy="2363379"/>
          </a:xfrm>
          <a:prstGeom prst="rect">
            <a:avLst/>
          </a:prstGeom>
        </p:spPr>
      </p:pic>
      <p:pic>
        <p:nvPicPr>
          <p:cNvPr id="10" name="Picture 9">
            <a:extLst>
              <a:ext uri="{FF2B5EF4-FFF2-40B4-BE49-F238E27FC236}">
                <a16:creationId xmlns:a16="http://schemas.microsoft.com/office/drawing/2014/main" id="{F44FE935-68F0-4DA1-81E2-39C9B42140EB}"/>
              </a:ext>
            </a:extLst>
          </p:cNvPr>
          <p:cNvPicPr>
            <a:picLocks noChangeAspect="1"/>
          </p:cNvPicPr>
          <p:nvPr/>
        </p:nvPicPr>
        <p:blipFill>
          <a:blip r:embed="rId5"/>
          <a:stretch>
            <a:fillRect/>
          </a:stretch>
        </p:blipFill>
        <p:spPr>
          <a:xfrm>
            <a:off x="3868610" y="0"/>
            <a:ext cx="5275390" cy="2400797"/>
          </a:xfrm>
          <a:prstGeom prst="rect">
            <a:avLst/>
          </a:prstGeom>
        </p:spPr>
      </p:pic>
      <p:sp>
        <p:nvSpPr>
          <p:cNvPr id="3" name="Rectangle 2">
            <a:extLst>
              <a:ext uri="{FF2B5EF4-FFF2-40B4-BE49-F238E27FC236}">
                <a16:creationId xmlns:a16="http://schemas.microsoft.com/office/drawing/2014/main" id="{0C09CD6A-23EB-4117-A8CC-666B67936892}"/>
              </a:ext>
            </a:extLst>
          </p:cNvPr>
          <p:cNvSpPr/>
          <p:nvPr/>
        </p:nvSpPr>
        <p:spPr>
          <a:xfrm>
            <a:off x="2524991" y="0"/>
            <a:ext cx="4240870" cy="769441"/>
          </a:xfrm>
          <a:prstGeom prst="rect">
            <a:avLst/>
          </a:prstGeom>
        </p:spPr>
        <p:txBody>
          <a:bodyPr wrap="square">
            <a:spAutoFit/>
          </a:bodyPr>
          <a:lstStyle/>
          <a:p>
            <a:r>
              <a:rPr lang="en-IN" sz="4400" b="1" dirty="0">
                <a:solidFill>
                  <a:srgbClr val="FF0000"/>
                </a:solidFill>
              </a:rPr>
              <a:t>EDA</a:t>
            </a:r>
            <a:endParaRPr lang="en-US" dirty="0"/>
          </a:p>
        </p:txBody>
      </p:sp>
      <p:sp>
        <p:nvSpPr>
          <p:cNvPr id="11" name="Rectangle 10">
            <a:extLst>
              <a:ext uri="{FF2B5EF4-FFF2-40B4-BE49-F238E27FC236}">
                <a16:creationId xmlns:a16="http://schemas.microsoft.com/office/drawing/2014/main" id="{48B7E638-F1BB-4BD9-AA2B-62BCFCF1C3DD}"/>
              </a:ext>
            </a:extLst>
          </p:cNvPr>
          <p:cNvSpPr/>
          <p:nvPr/>
        </p:nvSpPr>
        <p:spPr>
          <a:xfrm>
            <a:off x="592442" y="2216131"/>
            <a:ext cx="2513317" cy="369332"/>
          </a:xfrm>
          <a:prstGeom prst="rect">
            <a:avLst/>
          </a:prstGeom>
        </p:spPr>
        <p:txBody>
          <a:bodyPr wrap="none">
            <a:spAutoFit/>
          </a:bodyPr>
          <a:lstStyle/>
          <a:p>
            <a:r>
              <a:rPr lang="en-US" b="1" dirty="0"/>
              <a:t>Hotels and waiting time</a:t>
            </a:r>
            <a:r>
              <a:rPr lang="en-US" dirty="0"/>
              <a:t> </a:t>
            </a:r>
            <a:endParaRPr lang="en-US" b="1" dirty="0"/>
          </a:p>
        </p:txBody>
      </p:sp>
      <p:sp>
        <p:nvSpPr>
          <p:cNvPr id="12" name="Rectangle 11">
            <a:extLst>
              <a:ext uri="{FF2B5EF4-FFF2-40B4-BE49-F238E27FC236}">
                <a16:creationId xmlns:a16="http://schemas.microsoft.com/office/drawing/2014/main" id="{E22FDF09-6536-4212-BAF9-551918FBFD13}"/>
              </a:ext>
            </a:extLst>
          </p:cNvPr>
          <p:cNvSpPr/>
          <p:nvPr/>
        </p:nvSpPr>
        <p:spPr>
          <a:xfrm>
            <a:off x="328598" y="4716465"/>
            <a:ext cx="3787447" cy="369332"/>
          </a:xfrm>
          <a:prstGeom prst="rect">
            <a:avLst/>
          </a:prstGeom>
        </p:spPr>
        <p:txBody>
          <a:bodyPr wrap="none">
            <a:spAutoFit/>
          </a:bodyPr>
          <a:lstStyle/>
          <a:p>
            <a:r>
              <a:rPr lang="en-US" b="1" dirty="0"/>
              <a:t>Channels and cancellation percentage</a:t>
            </a:r>
          </a:p>
        </p:txBody>
      </p:sp>
      <p:sp>
        <p:nvSpPr>
          <p:cNvPr id="13" name="Rectangle 12">
            <a:extLst>
              <a:ext uri="{FF2B5EF4-FFF2-40B4-BE49-F238E27FC236}">
                <a16:creationId xmlns:a16="http://schemas.microsoft.com/office/drawing/2014/main" id="{2A4BCAAD-8B05-44A2-9DC7-BE1F5E5E0D56}"/>
              </a:ext>
            </a:extLst>
          </p:cNvPr>
          <p:cNvSpPr/>
          <p:nvPr/>
        </p:nvSpPr>
        <p:spPr>
          <a:xfrm>
            <a:off x="4236365" y="2282899"/>
            <a:ext cx="4576894" cy="369332"/>
          </a:xfrm>
          <a:prstGeom prst="rect">
            <a:avLst/>
          </a:prstGeom>
        </p:spPr>
        <p:txBody>
          <a:bodyPr wrap="none">
            <a:spAutoFit/>
          </a:bodyPr>
          <a:lstStyle/>
          <a:p>
            <a:r>
              <a:rPr lang="en-US" b="1" dirty="0"/>
              <a:t>Selecting bookings with non zero waiting time</a:t>
            </a:r>
          </a:p>
        </p:txBody>
      </p:sp>
      <p:sp>
        <p:nvSpPr>
          <p:cNvPr id="14" name="Rectangle 13">
            <a:extLst>
              <a:ext uri="{FF2B5EF4-FFF2-40B4-BE49-F238E27FC236}">
                <a16:creationId xmlns:a16="http://schemas.microsoft.com/office/drawing/2014/main" id="{51A249F5-C832-4C2F-979D-CBEC6194349E}"/>
              </a:ext>
            </a:extLst>
          </p:cNvPr>
          <p:cNvSpPr/>
          <p:nvPr/>
        </p:nvSpPr>
        <p:spPr>
          <a:xfrm>
            <a:off x="6392731" y="4683696"/>
            <a:ext cx="2038700" cy="369332"/>
          </a:xfrm>
          <a:prstGeom prst="rect">
            <a:avLst/>
          </a:prstGeom>
        </p:spPr>
        <p:txBody>
          <a:bodyPr wrap="none">
            <a:spAutoFit/>
          </a:bodyPr>
          <a:lstStyle/>
          <a:p>
            <a:r>
              <a:rPr lang="en-US" b="1" dirty="0"/>
              <a:t>Hotels and revenue</a:t>
            </a:r>
          </a:p>
        </p:txBody>
      </p:sp>
    </p:spTree>
    <p:extLst>
      <p:ext uri="{BB962C8B-B14F-4D97-AF65-F5344CB8AC3E}">
        <p14:creationId xmlns:p14="http://schemas.microsoft.com/office/powerpoint/2010/main" val="149779357"/>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8B7E638-F1BB-4BD9-AA2B-62BCFCF1C3DD}"/>
              </a:ext>
            </a:extLst>
          </p:cNvPr>
          <p:cNvSpPr/>
          <p:nvPr/>
        </p:nvSpPr>
        <p:spPr>
          <a:xfrm>
            <a:off x="321852" y="2919844"/>
            <a:ext cx="3510833" cy="646331"/>
          </a:xfrm>
          <a:prstGeom prst="rect">
            <a:avLst/>
          </a:prstGeom>
        </p:spPr>
        <p:txBody>
          <a:bodyPr wrap="none">
            <a:spAutoFit/>
          </a:bodyPr>
          <a:lstStyle/>
          <a:p>
            <a:r>
              <a:rPr lang="en-US" b="1" dirty="0"/>
              <a:t>Getting desired same room type is </a:t>
            </a:r>
          </a:p>
          <a:p>
            <a:r>
              <a:rPr lang="en-US" b="1" dirty="0"/>
              <a:t>cause of cancellation of bookings</a:t>
            </a:r>
          </a:p>
        </p:txBody>
      </p:sp>
      <p:sp>
        <p:nvSpPr>
          <p:cNvPr id="13" name="Rectangle 12">
            <a:extLst>
              <a:ext uri="{FF2B5EF4-FFF2-40B4-BE49-F238E27FC236}">
                <a16:creationId xmlns:a16="http://schemas.microsoft.com/office/drawing/2014/main" id="{2A4BCAAD-8B05-44A2-9DC7-BE1F5E5E0D56}"/>
              </a:ext>
            </a:extLst>
          </p:cNvPr>
          <p:cNvSpPr/>
          <p:nvPr/>
        </p:nvSpPr>
        <p:spPr>
          <a:xfrm>
            <a:off x="6765861" y="1659976"/>
            <a:ext cx="2440092" cy="369332"/>
          </a:xfrm>
          <a:prstGeom prst="rect">
            <a:avLst/>
          </a:prstGeom>
        </p:spPr>
        <p:txBody>
          <a:bodyPr wrap="none">
            <a:spAutoFit/>
          </a:bodyPr>
          <a:lstStyle/>
          <a:p>
            <a:r>
              <a:rPr lang="en-US" b="1" dirty="0"/>
              <a:t>Not getting same room </a:t>
            </a:r>
          </a:p>
        </p:txBody>
      </p:sp>
      <p:pic>
        <p:nvPicPr>
          <p:cNvPr id="5" name="Picture 4">
            <a:extLst>
              <a:ext uri="{FF2B5EF4-FFF2-40B4-BE49-F238E27FC236}">
                <a16:creationId xmlns:a16="http://schemas.microsoft.com/office/drawing/2014/main" id="{428595F8-1A1A-4358-B4BB-BA7910E6F605}"/>
              </a:ext>
            </a:extLst>
          </p:cNvPr>
          <p:cNvPicPr>
            <a:picLocks noChangeAspect="1"/>
          </p:cNvPicPr>
          <p:nvPr/>
        </p:nvPicPr>
        <p:blipFill>
          <a:blip r:embed="rId2"/>
          <a:stretch>
            <a:fillRect/>
          </a:stretch>
        </p:blipFill>
        <p:spPr>
          <a:xfrm>
            <a:off x="-1" y="-5341"/>
            <a:ext cx="4154540" cy="2925185"/>
          </a:xfrm>
          <a:prstGeom prst="rect">
            <a:avLst/>
          </a:prstGeom>
        </p:spPr>
      </p:pic>
      <p:pic>
        <p:nvPicPr>
          <p:cNvPr id="9" name="Picture 8">
            <a:extLst>
              <a:ext uri="{FF2B5EF4-FFF2-40B4-BE49-F238E27FC236}">
                <a16:creationId xmlns:a16="http://schemas.microsoft.com/office/drawing/2014/main" id="{F9562020-9926-45B9-9B95-C45311E068F6}"/>
              </a:ext>
            </a:extLst>
          </p:cNvPr>
          <p:cNvPicPr>
            <a:picLocks noChangeAspect="1"/>
          </p:cNvPicPr>
          <p:nvPr/>
        </p:nvPicPr>
        <p:blipFill>
          <a:blip r:embed="rId3"/>
          <a:stretch>
            <a:fillRect/>
          </a:stretch>
        </p:blipFill>
        <p:spPr>
          <a:xfrm>
            <a:off x="4006827" y="2015836"/>
            <a:ext cx="5137174" cy="2683599"/>
          </a:xfrm>
          <a:prstGeom prst="rect">
            <a:avLst/>
          </a:prstGeom>
        </p:spPr>
      </p:pic>
      <p:sp>
        <p:nvSpPr>
          <p:cNvPr id="3" name="Rectangle 2">
            <a:extLst>
              <a:ext uri="{FF2B5EF4-FFF2-40B4-BE49-F238E27FC236}">
                <a16:creationId xmlns:a16="http://schemas.microsoft.com/office/drawing/2014/main" id="{0C09CD6A-23EB-4117-A8CC-666B67936892}"/>
              </a:ext>
            </a:extLst>
          </p:cNvPr>
          <p:cNvSpPr/>
          <p:nvPr/>
        </p:nvSpPr>
        <p:spPr>
          <a:xfrm>
            <a:off x="2869028" y="0"/>
            <a:ext cx="4240870" cy="769441"/>
          </a:xfrm>
          <a:prstGeom prst="rect">
            <a:avLst/>
          </a:prstGeom>
        </p:spPr>
        <p:txBody>
          <a:bodyPr wrap="square">
            <a:spAutoFit/>
          </a:bodyPr>
          <a:lstStyle/>
          <a:p>
            <a:r>
              <a:rPr lang="en-IN" sz="4400" b="1" dirty="0">
                <a:solidFill>
                  <a:srgbClr val="FF0000"/>
                </a:solidFill>
              </a:rPr>
              <a:t>EDA</a:t>
            </a:r>
            <a:endParaRPr lang="en-US" dirty="0"/>
          </a:p>
        </p:txBody>
      </p:sp>
    </p:spTree>
    <p:extLst>
      <p:ext uri="{BB962C8B-B14F-4D97-AF65-F5344CB8AC3E}">
        <p14:creationId xmlns:p14="http://schemas.microsoft.com/office/powerpoint/2010/main" val="4174110139"/>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4F8D95-D9E3-45EB-9984-1DC5D4F7014E}"/>
              </a:ext>
            </a:extLst>
          </p:cNvPr>
          <p:cNvPicPr>
            <a:picLocks noChangeAspect="1"/>
          </p:cNvPicPr>
          <p:nvPr/>
        </p:nvPicPr>
        <p:blipFill>
          <a:blip r:embed="rId2"/>
          <a:stretch>
            <a:fillRect/>
          </a:stretch>
        </p:blipFill>
        <p:spPr>
          <a:xfrm>
            <a:off x="826077" y="0"/>
            <a:ext cx="7491845" cy="5008593"/>
          </a:xfrm>
          <a:prstGeom prst="rect">
            <a:avLst/>
          </a:prstGeom>
        </p:spPr>
      </p:pic>
      <p:sp>
        <p:nvSpPr>
          <p:cNvPr id="3" name="Rectangle 2">
            <a:extLst>
              <a:ext uri="{FF2B5EF4-FFF2-40B4-BE49-F238E27FC236}">
                <a16:creationId xmlns:a16="http://schemas.microsoft.com/office/drawing/2014/main" id="{0C09CD6A-23EB-4117-A8CC-666B67936892}"/>
              </a:ext>
            </a:extLst>
          </p:cNvPr>
          <p:cNvSpPr/>
          <p:nvPr/>
        </p:nvSpPr>
        <p:spPr>
          <a:xfrm>
            <a:off x="0" y="1597"/>
            <a:ext cx="4240870" cy="769441"/>
          </a:xfrm>
          <a:prstGeom prst="rect">
            <a:avLst/>
          </a:prstGeom>
        </p:spPr>
        <p:txBody>
          <a:bodyPr wrap="square">
            <a:spAutoFit/>
          </a:bodyPr>
          <a:lstStyle/>
          <a:p>
            <a:r>
              <a:rPr lang="en-IN" sz="4400" b="1" dirty="0">
                <a:solidFill>
                  <a:srgbClr val="FF0000"/>
                </a:solidFill>
              </a:rPr>
              <a:t>EDA</a:t>
            </a:r>
            <a:endParaRPr lang="en-US" dirty="0"/>
          </a:p>
        </p:txBody>
      </p:sp>
      <p:sp>
        <p:nvSpPr>
          <p:cNvPr id="15" name="Rectangle 14">
            <a:extLst>
              <a:ext uri="{FF2B5EF4-FFF2-40B4-BE49-F238E27FC236}">
                <a16:creationId xmlns:a16="http://schemas.microsoft.com/office/drawing/2014/main" id="{27CB0C05-12FC-4B99-9CA8-A455FB846FBD}"/>
              </a:ext>
            </a:extLst>
          </p:cNvPr>
          <p:cNvSpPr/>
          <p:nvPr/>
        </p:nvSpPr>
        <p:spPr>
          <a:xfrm>
            <a:off x="3054660" y="4774168"/>
            <a:ext cx="3034677" cy="369332"/>
          </a:xfrm>
          <a:prstGeom prst="rect">
            <a:avLst/>
          </a:prstGeom>
        </p:spPr>
        <p:txBody>
          <a:bodyPr wrap="none">
            <a:spAutoFit/>
          </a:bodyPr>
          <a:lstStyle/>
          <a:p>
            <a:r>
              <a:rPr lang="en-US" b="1" dirty="0"/>
              <a:t>Month wise booking of hotels</a:t>
            </a:r>
          </a:p>
        </p:txBody>
      </p:sp>
    </p:spTree>
    <p:extLst>
      <p:ext uri="{BB962C8B-B14F-4D97-AF65-F5344CB8AC3E}">
        <p14:creationId xmlns:p14="http://schemas.microsoft.com/office/powerpoint/2010/main" val="42501643"/>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3CFB5B-9D7A-4551-8166-26DFC5B501AA}"/>
              </a:ext>
            </a:extLst>
          </p:cNvPr>
          <p:cNvPicPr>
            <a:picLocks noChangeAspect="1"/>
          </p:cNvPicPr>
          <p:nvPr/>
        </p:nvPicPr>
        <p:blipFill>
          <a:blip r:embed="rId2"/>
          <a:stretch>
            <a:fillRect/>
          </a:stretch>
        </p:blipFill>
        <p:spPr>
          <a:xfrm>
            <a:off x="44041" y="0"/>
            <a:ext cx="9055917" cy="4966855"/>
          </a:xfrm>
          <a:prstGeom prst="rect">
            <a:avLst/>
          </a:prstGeom>
        </p:spPr>
      </p:pic>
      <p:sp>
        <p:nvSpPr>
          <p:cNvPr id="3" name="Rectangle 2">
            <a:extLst>
              <a:ext uri="{FF2B5EF4-FFF2-40B4-BE49-F238E27FC236}">
                <a16:creationId xmlns:a16="http://schemas.microsoft.com/office/drawing/2014/main" id="{0C09CD6A-23EB-4117-A8CC-666B67936892}"/>
              </a:ext>
            </a:extLst>
          </p:cNvPr>
          <p:cNvSpPr/>
          <p:nvPr/>
        </p:nvSpPr>
        <p:spPr>
          <a:xfrm>
            <a:off x="727364" y="10391"/>
            <a:ext cx="4240870" cy="769441"/>
          </a:xfrm>
          <a:prstGeom prst="rect">
            <a:avLst/>
          </a:prstGeom>
        </p:spPr>
        <p:txBody>
          <a:bodyPr wrap="square">
            <a:spAutoFit/>
          </a:bodyPr>
          <a:lstStyle/>
          <a:p>
            <a:r>
              <a:rPr lang="en-IN" sz="4400" b="1" dirty="0">
                <a:solidFill>
                  <a:srgbClr val="FF0000"/>
                </a:solidFill>
              </a:rPr>
              <a:t>EDA</a:t>
            </a:r>
            <a:endParaRPr lang="en-US" dirty="0"/>
          </a:p>
        </p:txBody>
      </p:sp>
      <p:sp>
        <p:nvSpPr>
          <p:cNvPr id="9" name="Rectangle 8">
            <a:extLst>
              <a:ext uri="{FF2B5EF4-FFF2-40B4-BE49-F238E27FC236}">
                <a16:creationId xmlns:a16="http://schemas.microsoft.com/office/drawing/2014/main" id="{7F005393-A389-4192-9FF9-B9E18345DD75}"/>
              </a:ext>
            </a:extLst>
          </p:cNvPr>
          <p:cNvSpPr/>
          <p:nvPr/>
        </p:nvSpPr>
        <p:spPr>
          <a:xfrm>
            <a:off x="3684031" y="4792580"/>
            <a:ext cx="1775935" cy="369332"/>
          </a:xfrm>
          <a:prstGeom prst="rect">
            <a:avLst/>
          </a:prstGeom>
        </p:spPr>
        <p:txBody>
          <a:bodyPr wrap="none">
            <a:spAutoFit/>
          </a:bodyPr>
          <a:lstStyle/>
          <a:p>
            <a:r>
              <a:rPr lang="en-US" b="1" dirty="0"/>
              <a:t>ADR month wise</a:t>
            </a:r>
          </a:p>
        </p:txBody>
      </p:sp>
    </p:spTree>
    <p:extLst>
      <p:ext uri="{BB962C8B-B14F-4D97-AF65-F5344CB8AC3E}">
        <p14:creationId xmlns:p14="http://schemas.microsoft.com/office/powerpoint/2010/main" val="676869942"/>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C09CD6A-23EB-4117-A8CC-666B67936892}"/>
              </a:ext>
            </a:extLst>
          </p:cNvPr>
          <p:cNvSpPr/>
          <p:nvPr/>
        </p:nvSpPr>
        <p:spPr>
          <a:xfrm>
            <a:off x="0" y="1597"/>
            <a:ext cx="4240870" cy="769441"/>
          </a:xfrm>
          <a:prstGeom prst="rect">
            <a:avLst/>
          </a:prstGeom>
        </p:spPr>
        <p:txBody>
          <a:bodyPr wrap="square">
            <a:spAutoFit/>
          </a:bodyPr>
          <a:lstStyle/>
          <a:p>
            <a:r>
              <a:rPr lang="en-IN" sz="4400" b="1" dirty="0">
                <a:solidFill>
                  <a:srgbClr val="FF0000"/>
                </a:solidFill>
              </a:rPr>
              <a:t>EDA</a:t>
            </a:r>
            <a:endParaRPr lang="en-US" dirty="0"/>
          </a:p>
        </p:txBody>
      </p:sp>
      <p:sp>
        <p:nvSpPr>
          <p:cNvPr id="15" name="Rectangle 14">
            <a:extLst>
              <a:ext uri="{FF2B5EF4-FFF2-40B4-BE49-F238E27FC236}">
                <a16:creationId xmlns:a16="http://schemas.microsoft.com/office/drawing/2014/main" id="{27CB0C05-12FC-4B99-9CA8-A455FB846FBD}"/>
              </a:ext>
            </a:extLst>
          </p:cNvPr>
          <p:cNvSpPr/>
          <p:nvPr/>
        </p:nvSpPr>
        <p:spPr>
          <a:xfrm>
            <a:off x="6550064" y="2556653"/>
            <a:ext cx="2656305" cy="646331"/>
          </a:xfrm>
          <a:prstGeom prst="rect">
            <a:avLst/>
          </a:prstGeom>
        </p:spPr>
        <p:txBody>
          <a:bodyPr wrap="none">
            <a:spAutoFit/>
          </a:bodyPr>
          <a:lstStyle/>
          <a:p>
            <a:r>
              <a:rPr lang="en-US" b="1" dirty="0"/>
              <a:t>Trend of </a:t>
            </a:r>
            <a:r>
              <a:rPr lang="en-US" b="1" dirty="0" err="1"/>
              <a:t>arrival_num</a:t>
            </a:r>
            <a:r>
              <a:rPr lang="en-US" b="1" dirty="0"/>
              <a:t> and </a:t>
            </a:r>
          </a:p>
          <a:p>
            <a:r>
              <a:rPr lang="en-US" b="1" dirty="0"/>
              <a:t>avg </a:t>
            </a:r>
            <a:r>
              <a:rPr lang="en-US" b="1" dirty="0" err="1"/>
              <a:t>adr</a:t>
            </a:r>
            <a:r>
              <a:rPr lang="en-US" b="1" dirty="0"/>
              <a:t> within a month</a:t>
            </a:r>
          </a:p>
        </p:txBody>
      </p:sp>
      <p:pic>
        <p:nvPicPr>
          <p:cNvPr id="6" name="Picture 5">
            <a:extLst>
              <a:ext uri="{FF2B5EF4-FFF2-40B4-BE49-F238E27FC236}">
                <a16:creationId xmlns:a16="http://schemas.microsoft.com/office/drawing/2014/main" id="{3E0B853F-42C6-44B6-9854-E96F3DD5501F}"/>
              </a:ext>
            </a:extLst>
          </p:cNvPr>
          <p:cNvPicPr>
            <a:picLocks noChangeAspect="1"/>
          </p:cNvPicPr>
          <p:nvPr/>
        </p:nvPicPr>
        <p:blipFill>
          <a:blip r:embed="rId2"/>
          <a:stretch>
            <a:fillRect/>
          </a:stretch>
        </p:blipFill>
        <p:spPr>
          <a:xfrm>
            <a:off x="-26645" y="1966429"/>
            <a:ext cx="4744551" cy="3177071"/>
          </a:xfrm>
          <a:prstGeom prst="rect">
            <a:avLst/>
          </a:prstGeom>
        </p:spPr>
      </p:pic>
      <p:pic>
        <p:nvPicPr>
          <p:cNvPr id="5" name="Picture 4">
            <a:extLst>
              <a:ext uri="{FF2B5EF4-FFF2-40B4-BE49-F238E27FC236}">
                <a16:creationId xmlns:a16="http://schemas.microsoft.com/office/drawing/2014/main" id="{57C33B7A-6E61-4D0C-B518-76E403471515}"/>
              </a:ext>
            </a:extLst>
          </p:cNvPr>
          <p:cNvPicPr>
            <a:picLocks noChangeAspect="1"/>
          </p:cNvPicPr>
          <p:nvPr/>
        </p:nvPicPr>
        <p:blipFill>
          <a:blip r:embed="rId3"/>
          <a:stretch>
            <a:fillRect/>
          </a:stretch>
        </p:blipFill>
        <p:spPr>
          <a:xfrm>
            <a:off x="3495873" y="0"/>
            <a:ext cx="5648127" cy="2593021"/>
          </a:xfrm>
          <a:prstGeom prst="rect">
            <a:avLst/>
          </a:prstGeom>
        </p:spPr>
      </p:pic>
      <p:sp>
        <p:nvSpPr>
          <p:cNvPr id="9" name="Rectangle 8">
            <a:extLst>
              <a:ext uri="{FF2B5EF4-FFF2-40B4-BE49-F238E27FC236}">
                <a16:creationId xmlns:a16="http://schemas.microsoft.com/office/drawing/2014/main" id="{B139D556-98D4-4C43-BAEE-B69BE3155799}"/>
              </a:ext>
            </a:extLst>
          </p:cNvPr>
          <p:cNvSpPr/>
          <p:nvPr/>
        </p:nvSpPr>
        <p:spPr>
          <a:xfrm>
            <a:off x="0" y="1263166"/>
            <a:ext cx="3433504" cy="646331"/>
          </a:xfrm>
          <a:prstGeom prst="rect">
            <a:avLst/>
          </a:prstGeom>
        </p:spPr>
        <p:txBody>
          <a:bodyPr wrap="none">
            <a:spAutoFit/>
          </a:bodyPr>
          <a:lstStyle/>
          <a:p>
            <a:r>
              <a:rPr lang="en-US" b="1" dirty="0"/>
              <a:t>Customers are in three categories </a:t>
            </a:r>
          </a:p>
          <a:p>
            <a:r>
              <a:rPr lang="en-US" b="1" dirty="0"/>
              <a:t>single, couple and family/friends</a:t>
            </a:r>
          </a:p>
        </p:txBody>
      </p:sp>
      <p:pic>
        <p:nvPicPr>
          <p:cNvPr id="10" name="Picture 9">
            <a:extLst>
              <a:ext uri="{FF2B5EF4-FFF2-40B4-BE49-F238E27FC236}">
                <a16:creationId xmlns:a16="http://schemas.microsoft.com/office/drawing/2014/main" id="{1010FBD3-0C22-4D9D-9994-035A9D482279}"/>
              </a:ext>
            </a:extLst>
          </p:cNvPr>
          <p:cNvPicPr>
            <a:picLocks noChangeAspect="1"/>
          </p:cNvPicPr>
          <p:nvPr/>
        </p:nvPicPr>
        <p:blipFill rotWithShape="1">
          <a:blip r:embed="rId2"/>
          <a:srcRect l="87878" t="2183" r="1641" b="85041"/>
          <a:stretch/>
        </p:blipFill>
        <p:spPr>
          <a:xfrm>
            <a:off x="389879" y="2080293"/>
            <a:ext cx="805075" cy="657174"/>
          </a:xfrm>
          <a:prstGeom prst="rect">
            <a:avLst/>
          </a:prstGeom>
        </p:spPr>
      </p:pic>
    </p:spTree>
    <p:extLst>
      <p:ext uri="{BB962C8B-B14F-4D97-AF65-F5344CB8AC3E}">
        <p14:creationId xmlns:p14="http://schemas.microsoft.com/office/powerpoint/2010/main" val="1272076375"/>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C09CD6A-23EB-4117-A8CC-666B67936892}"/>
              </a:ext>
            </a:extLst>
          </p:cNvPr>
          <p:cNvSpPr/>
          <p:nvPr/>
        </p:nvSpPr>
        <p:spPr>
          <a:xfrm>
            <a:off x="0" y="1597"/>
            <a:ext cx="4240870" cy="769441"/>
          </a:xfrm>
          <a:prstGeom prst="rect">
            <a:avLst/>
          </a:prstGeom>
        </p:spPr>
        <p:txBody>
          <a:bodyPr wrap="square">
            <a:spAutoFit/>
          </a:bodyPr>
          <a:lstStyle/>
          <a:p>
            <a:r>
              <a:rPr lang="en-IN" sz="4400" b="1" dirty="0">
                <a:solidFill>
                  <a:srgbClr val="FF0000"/>
                </a:solidFill>
              </a:rPr>
              <a:t>EDA</a:t>
            </a:r>
            <a:endParaRPr lang="en-US" dirty="0"/>
          </a:p>
        </p:txBody>
      </p:sp>
      <p:sp>
        <p:nvSpPr>
          <p:cNvPr id="15" name="Rectangle 14">
            <a:extLst>
              <a:ext uri="{FF2B5EF4-FFF2-40B4-BE49-F238E27FC236}">
                <a16:creationId xmlns:a16="http://schemas.microsoft.com/office/drawing/2014/main" id="{27CB0C05-12FC-4B99-9CA8-A455FB846FBD}"/>
              </a:ext>
            </a:extLst>
          </p:cNvPr>
          <p:cNvSpPr/>
          <p:nvPr/>
        </p:nvSpPr>
        <p:spPr>
          <a:xfrm>
            <a:off x="7034378" y="3289126"/>
            <a:ext cx="1941557" cy="369332"/>
          </a:xfrm>
          <a:prstGeom prst="rect">
            <a:avLst/>
          </a:prstGeom>
        </p:spPr>
        <p:txBody>
          <a:bodyPr wrap="none">
            <a:spAutoFit/>
          </a:bodyPr>
          <a:lstStyle/>
          <a:p>
            <a:r>
              <a:rPr lang="en-US" b="1" dirty="0"/>
              <a:t>Guest and country</a:t>
            </a:r>
          </a:p>
        </p:txBody>
      </p:sp>
      <p:pic>
        <p:nvPicPr>
          <p:cNvPr id="6" name="Picture 5">
            <a:extLst>
              <a:ext uri="{FF2B5EF4-FFF2-40B4-BE49-F238E27FC236}">
                <a16:creationId xmlns:a16="http://schemas.microsoft.com/office/drawing/2014/main" id="{F3652C3E-CA08-41C8-B672-FD25DC99A87D}"/>
              </a:ext>
            </a:extLst>
          </p:cNvPr>
          <p:cNvPicPr>
            <a:picLocks noChangeAspect="1"/>
          </p:cNvPicPr>
          <p:nvPr/>
        </p:nvPicPr>
        <p:blipFill>
          <a:blip r:embed="rId2"/>
          <a:stretch>
            <a:fillRect/>
          </a:stretch>
        </p:blipFill>
        <p:spPr>
          <a:xfrm>
            <a:off x="-14057" y="1650899"/>
            <a:ext cx="6726584" cy="3471786"/>
          </a:xfrm>
          <a:prstGeom prst="rect">
            <a:avLst/>
          </a:prstGeom>
        </p:spPr>
      </p:pic>
      <p:pic>
        <p:nvPicPr>
          <p:cNvPr id="5" name="Picture 4">
            <a:extLst>
              <a:ext uri="{FF2B5EF4-FFF2-40B4-BE49-F238E27FC236}">
                <a16:creationId xmlns:a16="http://schemas.microsoft.com/office/drawing/2014/main" id="{C0DDCDF7-5B84-4583-9BBE-FD02BD7EF3F1}"/>
              </a:ext>
            </a:extLst>
          </p:cNvPr>
          <p:cNvPicPr>
            <a:picLocks noChangeAspect="1"/>
          </p:cNvPicPr>
          <p:nvPr/>
        </p:nvPicPr>
        <p:blipFill>
          <a:blip r:embed="rId3"/>
          <a:stretch>
            <a:fillRect/>
          </a:stretch>
        </p:blipFill>
        <p:spPr>
          <a:xfrm>
            <a:off x="4572000" y="-1"/>
            <a:ext cx="4572000" cy="3353317"/>
          </a:xfrm>
          <a:prstGeom prst="rect">
            <a:avLst/>
          </a:prstGeom>
        </p:spPr>
      </p:pic>
      <p:sp>
        <p:nvSpPr>
          <p:cNvPr id="2" name="Rectangle 1">
            <a:extLst>
              <a:ext uri="{FF2B5EF4-FFF2-40B4-BE49-F238E27FC236}">
                <a16:creationId xmlns:a16="http://schemas.microsoft.com/office/drawing/2014/main" id="{BA925E70-6ECE-4FD5-99D4-BDB2BD98E552}"/>
              </a:ext>
            </a:extLst>
          </p:cNvPr>
          <p:cNvSpPr/>
          <p:nvPr/>
        </p:nvSpPr>
        <p:spPr>
          <a:xfrm>
            <a:off x="178878" y="1281567"/>
            <a:ext cx="3411575" cy="369332"/>
          </a:xfrm>
          <a:prstGeom prst="rect">
            <a:avLst/>
          </a:prstGeom>
        </p:spPr>
        <p:txBody>
          <a:bodyPr wrap="none">
            <a:spAutoFit/>
          </a:bodyPr>
          <a:lstStyle/>
          <a:p>
            <a:r>
              <a:rPr lang="en-US" b="1" dirty="0"/>
              <a:t>How long people staying at hotels</a:t>
            </a:r>
          </a:p>
        </p:txBody>
      </p:sp>
    </p:spTree>
    <p:extLst>
      <p:ext uri="{BB962C8B-B14F-4D97-AF65-F5344CB8AC3E}">
        <p14:creationId xmlns:p14="http://schemas.microsoft.com/office/powerpoint/2010/main" val="1739278121"/>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66626" y="403571"/>
            <a:ext cx="2821103" cy="44371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800" i="0" dirty="0">
                <a:solidFill>
                  <a:srgbClr val="FF0000"/>
                </a:solidFill>
                <a:latin typeface="Cambria"/>
                <a:ea typeface="Cambria"/>
                <a:cs typeface="Cambria"/>
                <a:sym typeface="Cambria"/>
              </a:rPr>
              <a:t>Contents</a:t>
            </a:r>
            <a:r>
              <a:rPr lang="en" sz="2400" i="0" dirty="0">
                <a:solidFill>
                  <a:srgbClr val="FF0000"/>
                </a:solidFill>
                <a:latin typeface="Cambria"/>
                <a:ea typeface="Cambria"/>
                <a:cs typeface="Cambria"/>
                <a:sym typeface="Cambria"/>
              </a:rPr>
              <a:t>:</a:t>
            </a:r>
            <a:endParaRPr sz="2400" dirty="0">
              <a:solidFill>
                <a:srgbClr val="FF0000"/>
              </a:solidFill>
              <a:latin typeface="Cambria"/>
              <a:ea typeface="Cambria"/>
              <a:cs typeface="Cambria"/>
              <a:sym typeface="Cambria"/>
            </a:endParaRPr>
          </a:p>
        </p:txBody>
      </p:sp>
      <p:sp>
        <p:nvSpPr>
          <p:cNvPr id="83" name="Google Shape;83;p18"/>
          <p:cNvSpPr txBox="1"/>
          <p:nvPr/>
        </p:nvSpPr>
        <p:spPr>
          <a:xfrm>
            <a:off x="466626" y="1035736"/>
            <a:ext cx="5975738" cy="2272417"/>
          </a:xfrm>
          <a:prstGeom prst="rect">
            <a:avLst/>
          </a:prstGeom>
          <a:noFill/>
          <a:ln>
            <a:noFill/>
          </a:ln>
        </p:spPr>
        <p:txBody>
          <a:bodyPr spcFirstLastPara="1" wrap="square" lIns="0" tIns="12700" rIns="0" bIns="0" anchor="t" anchorCtr="0">
            <a:spAutoFit/>
          </a:bodyPr>
          <a:lstStyle/>
          <a:p>
            <a:pPr marL="355600" indent="-342900">
              <a:spcBef>
                <a:spcPts val="425"/>
              </a:spcBef>
              <a:buClr>
                <a:srgbClr val="124F5C"/>
              </a:buClr>
              <a:buFont typeface="Arial"/>
              <a:buChar char="●"/>
              <a:tabLst>
                <a:tab pos="354965" algn="l"/>
                <a:tab pos="355600" algn="l"/>
              </a:tabLst>
            </a:pPr>
            <a:r>
              <a:rPr lang="en-IN" sz="1800" b="1" dirty="0">
                <a:solidFill>
                  <a:schemeClr val="accent5">
                    <a:lumMod val="50000"/>
                  </a:schemeClr>
                </a:solidFill>
              </a:rPr>
              <a:t>Problem</a:t>
            </a:r>
            <a:r>
              <a:rPr lang="en-IN" sz="1800" b="1" spc="-20" dirty="0">
                <a:solidFill>
                  <a:schemeClr val="accent5">
                    <a:lumMod val="50000"/>
                  </a:schemeClr>
                </a:solidFill>
              </a:rPr>
              <a:t> </a:t>
            </a:r>
            <a:r>
              <a:rPr lang="en-IN" sz="1800" b="1" spc="-5" dirty="0">
                <a:solidFill>
                  <a:schemeClr val="accent5">
                    <a:lumMod val="50000"/>
                  </a:schemeClr>
                </a:solidFill>
              </a:rPr>
              <a:t>Statement</a:t>
            </a:r>
          </a:p>
          <a:p>
            <a:pPr marL="355600" indent="-342900">
              <a:spcBef>
                <a:spcPts val="425"/>
              </a:spcBef>
              <a:buClr>
                <a:srgbClr val="124F5C"/>
              </a:buClr>
              <a:buFont typeface="Arial"/>
              <a:buChar char="●"/>
              <a:tabLst>
                <a:tab pos="354965" algn="l"/>
                <a:tab pos="355600" algn="l"/>
              </a:tabLst>
            </a:pPr>
            <a:r>
              <a:rPr lang="en-IN" sz="1800" b="1" spc="-5" dirty="0">
                <a:solidFill>
                  <a:schemeClr val="accent5">
                    <a:lumMod val="50000"/>
                  </a:schemeClr>
                </a:solidFill>
              </a:rPr>
              <a:t>Work Flow</a:t>
            </a:r>
          </a:p>
          <a:p>
            <a:pPr marL="355600" indent="-342900">
              <a:spcBef>
                <a:spcPts val="425"/>
              </a:spcBef>
              <a:buClr>
                <a:srgbClr val="124F5C"/>
              </a:buClr>
              <a:buFont typeface="Arial"/>
              <a:buChar char="●"/>
              <a:tabLst>
                <a:tab pos="354965" algn="l"/>
                <a:tab pos="355600" algn="l"/>
              </a:tabLst>
            </a:pPr>
            <a:r>
              <a:rPr lang="en-IN" sz="1800" b="1" spc="-5" dirty="0">
                <a:solidFill>
                  <a:schemeClr val="accent5">
                    <a:lumMod val="50000"/>
                  </a:schemeClr>
                </a:solidFill>
              </a:rPr>
              <a:t>Data Description</a:t>
            </a:r>
          </a:p>
          <a:p>
            <a:pPr marL="355600" indent="-342900">
              <a:spcBef>
                <a:spcPts val="425"/>
              </a:spcBef>
              <a:buClr>
                <a:srgbClr val="124F5C"/>
              </a:buClr>
              <a:buFont typeface="Arial"/>
              <a:buChar char="●"/>
              <a:tabLst>
                <a:tab pos="354965" algn="l"/>
                <a:tab pos="355600" algn="l"/>
              </a:tabLst>
            </a:pPr>
            <a:r>
              <a:rPr lang="en-IN" sz="1800" b="1" spc="-5" dirty="0">
                <a:solidFill>
                  <a:schemeClr val="accent5">
                    <a:lumMod val="50000"/>
                  </a:schemeClr>
                </a:solidFill>
              </a:rPr>
              <a:t>Data Cleaning &amp; Manipulation</a:t>
            </a:r>
          </a:p>
          <a:p>
            <a:pPr marL="355600" indent="-342900">
              <a:spcBef>
                <a:spcPts val="330"/>
              </a:spcBef>
              <a:buClr>
                <a:srgbClr val="124F5C"/>
              </a:buClr>
              <a:buFont typeface="Arial"/>
              <a:buChar char="●"/>
              <a:tabLst>
                <a:tab pos="354965" algn="l"/>
                <a:tab pos="355600" algn="l"/>
              </a:tabLst>
            </a:pPr>
            <a:r>
              <a:rPr lang="en-IN" sz="1800" b="1" dirty="0">
                <a:solidFill>
                  <a:schemeClr val="accent5">
                    <a:lumMod val="50000"/>
                  </a:schemeClr>
                </a:solidFill>
              </a:rPr>
              <a:t>Exploratory Data Analysis</a:t>
            </a:r>
          </a:p>
          <a:p>
            <a:pPr marL="355600" indent="-342900">
              <a:spcBef>
                <a:spcPts val="330"/>
              </a:spcBef>
              <a:buClr>
                <a:srgbClr val="124F5C"/>
              </a:buClr>
              <a:buFont typeface="Arial"/>
              <a:buChar char="●"/>
              <a:tabLst>
                <a:tab pos="354965" algn="l"/>
                <a:tab pos="355600" algn="l"/>
              </a:tabLst>
            </a:pPr>
            <a:r>
              <a:rPr lang="en-IN" sz="1800" b="1" spc="-10" dirty="0">
                <a:solidFill>
                  <a:schemeClr val="accent5">
                    <a:lumMod val="50000"/>
                  </a:schemeClr>
                </a:solidFill>
              </a:rPr>
              <a:t>Conclusions</a:t>
            </a:r>
          </a:p>
          <a:p>
            <a:pPr marL="355600" indent="-342900">
              <a:spcBef>
                <a:spcPts val="325"/>
              </a:spcBef>
              <a:buClr>
                <a:srgbClr val="124F5C"/>
              </a:buClr>
              <a:buFont typeface="Arial"/>
              <a:buChar char="●"/>
              <a:tabLst>
                <a:tab pos="354965" algn="l"/>
                <a:tab pos="355600" algn="l"/>
              </a:tabLst>
            </a:pPr>
            <a:endParaRPr lang="en-IN"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7053542" cy="677990"/>
          </a:xfrm>
        </p:spPr>
        <p:txBody>
          <a:bodyPr/>
          <a:lstStyle/>
          <a:p>
            <a:r>
              <a:rPr lang="en-IN" b="1" dirty="0">
                <a:solidFill>
                  <a:srgbClr val="FF0000"/>
                </a:solidFill>
              </a:rPr>
              <a:t>Conclusion:</a:t>
            </a:r>
            <a:endParaRPr lang="en-IN" dirty="0">
              <a:solidFill>
                <a:srgbClr val="FF0000"/>
              </a:solidFill>
            </a:endParaRPr>
          </a:p>
        </p:txBody>
      </p:sp>
      <p:sp>
        <p:nvSpPr>
          <p:cNvPr id="9" name="Rectangle 8">
            <a:extLst>
              <a:ext uri="{FF2B5EF4-FFF2-40B4-BE49-F238E27FC236}">
                <a16:creationId xmlns:a16="http://schemas.microsoft.com/office/drawing/2014/main" id="{F0C53F5D-30A7-4FF6-9B24-AFD98A552613}"/>
              </a:ext>
            </a:extLst>
          </p:cNvPr>
          <p:cNvSpPr/>
          <p:nvPr/>
        </p:nvSpPr>
        <p:spPr>
          <a:xfrm>
            <a:off x="31173" y="1227549"/>
            <a:ext cx="9144000" cy="4247317"/>
          </a:xfrm>
          <a:prstGeom prst="rect">
            <a:avLst/>
          </a:prstGeom>
        </p:spPr>
        <p:txBody>
          <a:bodyPr wrap="square">
            <a:spAutoFit/>
          </a:bodyPr>
          <a:lstStyle/>
          <a:p>
            <a:r>
              <a:rPr lang="en-US" dirty="0"/>
              <a:t>* Total stay length and lead time have slight correlation. This may means that for longer hotel stays people generally plan little before the </a:t>
            </a:r>
            <a:r>
              <a:rPr lang="en-US" dirty="0" err="1"/>
              <a:t>the</a:t>
            </a:r>
            <a:r>
              <a:rPr lang="en-US" dirty="0"/>
              <a:t> actual arrival.</a:t>
            </a:r>
          </a:p>
          <a:p>
            <a:endParaRPr lang="en-US" dirty="0"/>
          </a:p>
          <a:p>
            <a:r>
              <a:rPr lang="en-US" dirty="0"/>
              <a:t>* </a:t>
            </a:r>
            <a:r>
              <a:rPr lang="en-US" dirty="0" err="1"/>
              <a:t>adr</a:t>
            </a:r>
            <a:r>
              <a:rPr lang="en-US" dirty="0"/>
              <a:t> is slightly correlated with </a:t>
            </a:r>
            <a:r>
              <a:rPr lang="en-US" dirty="0" err="1"/>
              <a:t>total_people</a:t>
            </a:r>
            <a:r>
              <a:rPr lang="en-US" dirty="0"/>
              <a:t>, which makes sense as more no. of people means more revenue, therefore more </a:t>
            </a:r>
            <a:r>
              <a:rPr lang="en-US" dirty="0" err="1"/>
              <a:t>adr</a:t>
            </a:r>
            <a:r>
              <a:rPr lang="en-US" dirty="0"/>
              <a:t>.</a:t>
            </a:r>
          </a:p>
          <a:p>
            <a:endParaRPr lang="en-US" dirty="0"/>
          </a:p>
          <a:p>
            <a:r>
              <a:rPr lang="en-US" dirty="0"/>
              <a:t>* Agent 9 have maximum bookings </a:t>
            </a:r>
          </a:p>
          <a:p>
            <a:endParaRPr lang="en-US" dirty="0"/>
          </a:p>
          <a:p>
            <a:r>
              <a:rPr lang="en-US" dirty="0"/>
              <a:t>* Most demanded room type is A, but better </a:t>
            </a:r>
            <a:r>
              <a:rPr lang="en-US" dirty="0" err="1"/>
              <a:t>adr</a:t>
            </a:r>
            <a:r>
              <a:rPr lang="en-US" dirty="0"/>
              <a:t> rooms are of type H, G and C also. Hotels should increase the no. of room types A and H to </a:t>
            </a:r>
            <a:r>
              <a:rPr lang="en-US" dirty="0" err="1"/>
              <a:t>maximise</a:t>
            </a:r>
            <a:r>
              <a:rPr lang="en-US" dirty="0"/>
              <a:t> revenue.</a:t>
            </a:r>
          </a:p>
          <a:p>
            <a:endParaRPr lang="en-US" dirty="0"/>
          </a:p>
          <a:p>
            <a:r>
              <a:rPr lang="en-US" dirty="0"/>
              <a:t>* Most preferred meal type is BB (Bed and breakfast).</a:t>
            </a:r>
          </a:p>
          <a:p>
            <a:endParaRPr lang="en-US" dirty="0"/>
          </a:p>
          <a:p>
            <a:r>
              <a:rPr lang="en-US" dirty="0"/>
              <a:t>* Around 60% bookings are for City hotel and 40% bookings are for Resort hotel.</a:t>
            </a:r>
          </a:p>
          <a:p>
            <a:endParaRPr lang="en-US" dirty="0"/>
          </a:p>
        </p:txBody>
      </p:sp>
    </p:spTree>
    <p:extLst>
      <p:ext uri="{BB962C8B-B14F-4D97-AF65-F5344CB8AC3E}">
        <p14:creationId xmlns:p14="http://schemas.microsoft.com/office/powerpoint/2010/main" val="3711039486"/>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7053542" cy="677990"/>
          </a:xfrm>
        </p:spPr>
        <p:txBody>
          <a:bodyPr/>
          <a:lstStyle/>
          <a:p>
            <a:r>
              <a:rPr lang="en-IN" b="1" dirty="0">
                <a:solidFill>
                  <a:srgbClr val="FF0000"/>
                </a:solidFill>
              </a:rPr>
              <a:t>Conclusion:</a:t>
            </a:r>
            <a:endParaRPr lang="en-IN" dirty="0">
              <a:solidFill>
                <a:srgbClr val="FF0000"/>
              </a:solidFill>
            </a:endParaRPr>
          </a:p>
        </p:txBody>
      </p:sp>
      <p:sp>
        <p:nvSpPr>
          <p:cNvPr id="3" name="Rectangle 2">
            <a:extLst>
              <a:ext uri="{FF2B5EF4-FFF2-40B4-BE49-F238E27FC236}">
                <a16:creationId xmlns:a16="http://schemas.microsoft.com/office/drawing/2014/main" id="{E8E308A6-94DB-479E-AA8E-6E5B82C8CB0A}"/>
              </a:ext>
            </a:extLst>
          </p:cNvPr>
          <p:cNvSpPr/>
          <p:nvPr/>
        </p:nvSpPr>
        <p:spPr>
          <a:xfrm>
            <a:off x="0" y="1002089"/>
            <a:ext cx="9144000" cy="3970318"/>
          </a:xfrm>
          <a:prstGeom prst="rect">
            <a:avLst/>
          </a:prstGeom>
        </p:spPr>
        <p:txBody>
          <a:bodyPr wrap="square">
            <a:spAutoFit/>
          </a:bodyPr>
          <a:lstStyle/>
          <a:p>
            <a:endParaRPr lang="en-US" dirty="0"/>
          </a:p>
          <a:p>
            <a:r>
              <a:rPr lang="en-US" dirty="0"/>
              <a:t>* City hotel has slightly higher median lead time. Also median lead time is significantly higher in each case, this means customers generally plan their hotel visits way to early.</a:t>
            </a:r>
          </a:p>
          <a:p>
            <a:endParaRPr lang="en-US" dirty="0"/>
          </a:p>
          <a:p>
            <a:r>
              <a:rPr lang="en-US" dirty="0"/>
              <a:t>* Most common stay length is less than 4 days and generally people prefer City hotel for short stay, but for long stays, Resort Hotel is preferred.</a:t>
            </a:r>
          </a:p>
          <a:p>
            <a:endParaRPr lang="en-US" dirty="0"/>
          </a:p>
          <a:p>
            <a:r>
              <a:rPr lang="en-US" dirty="0"/>
              <a:t>* Almost 30 % of City Hotel bookings got canceled.</a:t>
            </a:r>
          </a:p>
          <a:p>
            <a:endParaRPr lang="en-US" dirty="0"/>
          </a:p>
          <a:p>
            <a:r>
              <a:rPr lang="en-US" dirty="0"/>
              <a:t>* Both hotels have very small percentage that customer will repeat, but Resort hotel has slightly higher repeat % than City Hotel.</a:t>
            </a:r>
          </a:p>
          <a:p>
            <a:endParaRPr lang="en-US" dirty="0"/>
          </a:p>
          <a:p>
            <a:r>
              <a:rPr lang="en-US" dirty="0"/>
              <a:t>* TA/TO is mostly used for planning Hotel visits ahead of time. But for sudden visits other mediums are most preferred.</a:t>
            </a:r>
          </a:p>
        </p:txBody>
      </p:sp>
    </p:spTree>
    <p:extLst>
      <p:ext uri="{BB962C8B-B14F-4D97-AF65-F5344CB8AC3E}">
        <p14:creationId xmlns:p14="http://schemas.microsoft.com/office/powerpoint/2010/main" val="1707673662"/>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7053542" cy="677990"/>
          </a:xfrm>
        </p:spPr>
        <p:txBody>
          <a:bodyPr/>
          <a:lstStyle/>
          <a:p>
            <a:r>
              <a:rPr lang="en-IN" b="1" dirty="0">
                <a:solidFill>
                  <a:srgbClr val="FF0000"/>
                </a:solidFill>
              </a:rPr>
              <a:t>Conclusion:</a:t>
            </a:r>
            <a:endParaRPr lang="en-IN" dirty="0">
              <a:solidFill>
                <a:srgbClr val="FF0000"/>
              </a:solidFill>
            </a:endParaRPr>
          </a:p>
        </p:txBody>
      </p:sp>
      <p:sp>
        <p:nvSpPr>
          <p:cNvPr id="3" name="Rectangle 2">
            <a:extLst>
              <a:ext uri="{FF2B5EF4-FFF2-40B4-BE49-F238E27FC236}">
                <a16:creationId xmlns:a16="http://schemas.microsoft.com/office/drawing/2014/main" id="{4F395FAC-84CE-4FFC-BF87-3FD69DBFD8E6}"/>
              </a:ext>
            </a:extLst>
          </p:cNvPr>
          <p:cNvSpPr/>
          <p:nvPr/>
        </p:nvSpPr>
        <p:spPr>
          <a:xfrm>
            <a:off x="0" y="1017528"/>
            <a:ext cx="9144000" cy="3970318"/>
          </a:xfrm>
          <a:prstGeom prst="rect">
            <a:avLst/>
          </a:prstGeom>
        </p:spPr>
        <p:txBody>
          <a:bodyPr wrap="square">
            <a:spAutoFit/>
          </a:bodyPr>
          <a:lstStyle/>
          <a:p>
            <a:endParaRPr lang="en-US" dirty="0"/>
          </a:p>
          <a:p>
            <a:r>
              <a:rPr lang="en-US" dirty="0"/>
              <a:t>* While booking via TA/TO one may have to wait a little longer to confirm booking of rooms.</a:t>
            </a:r>
          </a:p>
          <a:p>
            <a:endParaRPr lang="en-US" dirty="0"/>
          </a:p>
          <a:p>
            <a:r>
              <a:rPr lang="en-US" dirty="0"/>
              <a:t>* GDS channel brings higher revenue generating deals for City hotel, in contrast to that most bookings come via TA/TO. City Hotel can work to increase outreach on GDS channels to get more higher revenue generating deals.</a:t>
            </a:r>
          </a:p>
          <a:p>
            <a:endParaRPr lang="en-US" dirty="0"/>
          </a:p>
          <a:p>
            <a:r>
              <a:rPr lang="en-US" dirty="0"/>
              <a:t>* City hotel have high waiting time than resort hotels</a:t>
            </a:r>
          </a:p>
          <a:p>
            <a:endParaRPr lang="en-US" dirty="0"/>
          </a:p>
          <a:p>
            <a:r>
              <a:rPr lang="en-US" dirty="0"/>
              <a:t>* City hotel have more revenue than resort hotel with less difference</a:t>
            </a:r>
          </a:p>
          <a:p>
            <a:endParaRPr lang="en-US" dirty="0"/>
          </a:p>
          <a:p>
            <a:r>
              <a:rPr lang="en-US" dirty="0"/>
              <a:t>* TA/TO has highest booking cancellation %. Therefore, a booking via TA/TO is 30% likely to get cancelled.</a:t>
            </a:r>
          </a:p>
          <a:p>
            <a:endParaRPr lang="en-US" dirty="0"/>
          </a:p>
        </p:txBody>
      </p:sp>
    </p:spTree>
    <p:extLst>
      <p:ext uri="{BB962C8B-B14F-4D97-AF65-F5344CB8AC3E}">
        <p14:creationId xmlns:p14="http://schemas.microsoft.com/office/powerpoint/2010/main" val="1717119522"/>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7053542" cy="677990"/>
          </a:xfrm>
        </p:spPr>
        <p:txBody>
          <a:bodyPr/>
          <a:lstStyle/>
          <a:p>
            <a:r>
              <a:rPr lang="en-IN" b="1" dirty="0">
                <a:solidFill>
                  <a:srgbClr val="FF0000"/>
                </a:solidFill>
              </a:rPr>
              <a:t>Conclusion:</a:t>
            </a:r>
            <a:endParaRPr lang="en-IN" dirty="0">
              <a:solidFill>
                <a:srgbClr val="FF0000"/>
              </a:solidFill>
            </a:endParaRPr>
          </a:p>
        </p:txBody>
      </p:sp>
      <p:sp>
        <p:nvSpPr>
          <p:cNvPr id="3" name="Rectangle 2">
            <a:extLst>
              <a:ext uri="{FF2B5EF4-FFF2-40B4-BE49-F238E27FC236}">
                <a16:creationId xmlns:a16="http://schemas.microsoft.com/office/drawing/2014/main" id="{876601DE-9AE3-47BD-9C58-657327FCF200}"/>
              </a:ext>
            </a:extLst>
          </p:cNvPr>
          <p:cNvSpPr/>
          <p:nvPr/>
        </p:nvSpPr>
        <p:spPr>
          <a:xfrm>
            <a:off x="0" y="706344"/>
            <a:ext cx="9144000" cy="4247317"/>
          </a:xfrm>
          <a:prstGeom prst="rect">
            <a:avLst/>
          </a:prstGeom>
        </p:spPr>
        <p:txBody>
          <a:bodyPr wrap="square">
            <a:spAutoFit/>
          </a:bodyPr>
          <a:lstStyle/>
          <a:p>
            <a:endParaRPr lang="en-US" dirty="0"/>
          </a:p>
          <a:p>
            <a:r>
              <a:rPr lang="en-US" dirty="0"/>
              <a:t>* We see that most of the bookings that are cancelled have waiting period of less 150 days but also most of bookings that are not cancelled also have waiting period less than 150 days. Hence this shows that waiting period has no effect on cancellation of bookings. Also, lead time has no affect on cancellation of bookings, as both curves of cancelation and not cancelation are similar for lead time too.</a:t>
            </a:r>
          </a:p>
          <a:p>
            <a:endParaRPr lang="en-US" dirty="0"/>
          </a:p>
          <a:p>
            <a:r>
              <a:rPr lang="en-US" dirty="0"/>
              <a:t>* We see that not getting same room as desired is not the case of cancellation of rooms. A significant percentage of bookings are not cancelled even after getting different room as desired.</a:t>
            </a:r>
          </a:p>
          <a:p>
            <a:endParaRPr lang="en-US" dirty="0"/>
          </a:p>
          <a:p>
            <a:r>
              <a:rPr lang="en-US" dirty="0"/>
              <a:t>* not getting same room affects the </a:t>
            </a:r>
            <a:r>
              <a:rPr lang="en-US" dirty="0" err="1"/>
              <a:t>adr</a:t>
            </a:r>
            <a:r>
              <a:rPr lang="en-US" dirty="0"/>
              <a:t>, people who didn't got same room have paid a little lower </a:t>
            </a:r>
            <a:r>
              <a:rPr lang="en-US" dirty="0" err="1"/>
              <a:t>adr</a:t>
            </a:r>
            <a:r>
              <a:rPr lang="en-US" dirty="0"/>
              <a:t>, except for few exceptions.</a:t>
            </a:r>
          </a:p>
          <a:p>
            <a:endParaRPr lang="en-US" dirty="0"/>
          </a:p>
          <a:p>
            <a:r>
              <a:rPr lang="en-US" dirty="0"/>
              <a:t>* Most number of guests comes in month of August.</a:t>
            </a:r>
          </a:p>
        </p:txBody>
      </p:sp>
    </p:spTree>
    <p:extLst>
      <p:ext uri="{BB962C8B-B14F-4D97-AF65-F5344CB8AC3E}">
        <p14:creationId xmlns:p14="http://schemas.microsoft.com/office/powerpoint/2010/main" val="983872465"/>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984" y="218193"/>
            <a:ext cx="7053542" cy="677990"/>
          </a:xfrm>
        </p:spPr>
        <p:txBody>
          <a:bodyPr/>
          <a:lstStyle/>
          <a:p>
            <a:r>
              <a:rPr lang="en-IN" b="1" dirty="0">
                <a:solidFill>
                  <a:srgbClr val="FF0000"/>
                </a:solidFill>
              </a:rPr>
              <a:t>Conclusion:</a:t>
            </a:r>
            <a:endParaRPr lang="en-IN" dirty="0">
              <a:solidFill>
                <a:srgbClr val="FF0000"/>
              </a:solidFill>
            </a:endParaRPr>
          </a:p>
        </p:txBody>
      </p:sp>
      <p:sp>
        <p:nvSpPr>
          <p:cNvPr id="3" name="Rectangle 2">
            <a:extLst>
              <a:ext uri="{FF2B5EF4-FFF2-40B4-BE49-F238E27FC236}">
                <a16:creationId xmlns:a16="http://schemas.microsoft.com/office/drawing/2014/main" id="{5AED8F16-83D4-406B-BCD8-9B83E06CE64F}"/>
              </a:ext>
            </a:extLst>
          </p:cNvPr>
          <p:cNvSpPr/>
          <p:nvPr/>
        </p:nvSpPr>
        <p:spPr>
          <a:xfrm>
            <a:off x="0" y="896183"/>
            <a:ext cx="9144000" cy="4247317"/>
          </a:xfrm>
          <a:prstGeom prst="rect">
            <a:avLst/>
          </a:prstGeom>
        </p:spPr>
        <p:txBody>
          <a:bodyPr wrap="square">
            <a:spAutoFit/>
          </a:bodyPr>
          <a:lstStyle/>
          <a:p>
            <a:r>
              <a:rPr lang="en-US" dirty="0"/>
              <a:t>* Avg </a:t>
            </a:r>
            <a:r>
              <a:rPr lang="en-US" dirty="0" err="1"/>
              <a:t>adr</a:t>
            </a:r>
            <a:r>
              <a:rPr lang="en-US" dirty="0"/>
              <a:t> rises from beginning of year </a:t>
            </a:r>
            <a:r>
              <a:rPr lang="en-US" dirty="0" err="1"/>
              <a:t>upto</a:t>
            </a:r>
            <a:r>
              <a:rPr lang="en-US" dirty="0"/>
              <a:t> middle of year and reaches peak at August and then lowers to the end of year. But hotels do make good deals with high </a:t>
            </a:r>
            <a:r>
              <a:rPr lang="en-US" dirty="0" err="1"/>
              <a:t>adr</a:t>
            </a:r>
            <a:r>
              <a:rPr lang="en-US" dirty="0"/>
              <a:t> at end of year.</a:t>
            </a:r>
          </a:p>
          <a:p>
            <a:endParaRPr lang="en-US" dirty="0"/>
          </a:p>
          <a:p>
            <a:r>
              <a:rPr lang="en-US" dirty="0"/>
              <a:t>* We can see that graph </a:t>
            </a:r>
            <a:r>
              <a:rPr lang="en-US" dirty="0" err="1"/>
              <a:t>Arrival_num</a:t>
            </a:r>
            <a:r>
              <a:rPr lang="en-US" dirty="0"/>
              <a:t> has small peaks at regular interval of days. This can be due to increase in arrival weekend. Also the avg </a:t>
            </a:r>
            <a:r>
              <a:rPr lang="en-US" dirty="0" err="1"/>
              <a:t>adr</a:t>
            </a:r>
            <a:r>
              <a:rPr lang="en-US" dirty="0"/>
              <a:t> tends to go up as month ends. Therefore charge more at the end of month.</a:t>
            </a:r>
          </a:p>
          <a:p>
            <a:endParaRPr lang="en-US" dirty="0"/>
          </a:p>
          <a:p>
            <a:r>
              <a:rPr lang="en-US" dirty="0"/>
              <a:t>* </a:t>
            </a:r>
            <a:r>
              <a:rPr lang="en-US" dirty="0" err="1"/>
              <a:t>Moslty</a:t>
            </a:r>
            <a:r>
              <a:rPr lang="en-US" dirty="0"/>
              <a:t> bookings are done by couples(although we are not sure that they are couple as data doesn't tell about that)</a:t>
            </a:r>
          </a:p>
          <a:p>
            <a:endParaRPr lang="en-US" dirty="0"/>
          </a:p>
          <a:p>
            <a:r>
              <a:rPr lang="en-US" dirty="0"/>
              <a:t>* It is clear from graph that their is a sudden surge in arrival num of couples and family in months of July and August. So better plans can be planned accordingly at that time for these type of customers.</a:t>
            </a:r>
          </a:p>
          <a:p>
            <a:endParaRPr lang="en-US" dirty="0"/>
          </a:p>
          <a:p>
            <a:r>
              <a:rPr lang="en-US" dirty="0"/>
              <a:t>* Most people prefer to stay at the hotels of &lt;=5 days.</a:t>
            </a:r>
          </a:p>
        </p:txBody>
      </p:sp>
    </p:spTree>
    <p:extLst>
      <p:ext uri="{BB962C8B-B14F-4D97-AF65-F5344CB8AC3E}">
        <p14:creationId xmlns:p14="http://schemas.microsoft.com/office/powerpoint/2010/main" val="840647178"/>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2"/>
          <p:cNvSpPr txBox="1">
            <a:spLocks noGrp="1"/>
          </p:cNvSpPr>
          <p:nvPr>
            <p:ph type="title"/>
          </p:nvPr>
        </p:nvSpPr>
        <p:spPr>
          <a:xfrm>
            <a:off x="0" y="2207789"/>
            <a:ext cx="9144000" cy="689932"/>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 sz="4400" b="1" dirty="0"/>
              <a:t>Thank you</a:t>
            </a:r>
            <a:endParaRPr sz="44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053542" cy="720005"/>
          </a:xfrm>
        </p:spPr>
        <p:txBody>
          <a:bodyPr/>
          <a:lstStyle/>
          <a:p>
            <a:r>
              <a:rPr lang="en-IN" sz="3200" b="1" dirty="0">
                <a:solidFill>
                  <a:srgbClr val="FF0000"/>
                </a:solidFill>
              </a:rPr>
              <a:t>Problem Statement</a:t>
            </a:r>
            <a:endParaRPr lang="en-IN" dirty="0">
              <a:solidFill>
                <a:srgbClr val="FF0000"/>
              </a:solidFill>
            </a:endParaRPr>
          </a:p>
        </p:txBody>
      </p:sp>
      <p:sp>
        <p:nvSpPr>
          <p:cNvPr id="3" name="Content Placeholder 2"/>
          <p:cNvSpPr>
            <a:spLocks noGrp="1"/>
          </p:cNvSpPr>
          <p:nvPr>
            <p:ph idx="1"/>
          </p:nvPr>
        </p:nvSpPr>
        <p:spPr>
          <a:xfrm>
            <a:off x="0" y="720004"/>
            <a:ext cx="9071264" cy="4423495"/>
          </a:xfrm>
        </p:spPr>
        <p:txBody>
          <a:bodyPr>
            <a:normAutofit lnSpcReduction="10000"/>
          </a:bodyPr>
          <a:lstStyle/>
          <a:p>
            <a:pPr marL="514350" indent="-285750" algn="just">
              <a:buClrTx/>
              <a:buFont typeface="Wingdings" panose="05000000000000000000" pitchFamily="2" charset="2"/>
              <a:buChar char="Ø"/>
            </a:pPr>
            <a:r>
              <a:rPr lang="en-US" dirty="0"/>
              <a:t>For this project we will be analyzing Hotel Booking data. This dataset contains booking information for city hotels &amp; resort hotels and includes information such as:</a:t>
            </a:r>
          </a:p>
          <a:p>
            <a:pPr marL="228600" indent="0" algn="just">
              <a:buNone/>
            </a:pPr>
            <a:r>
              <a:rPr lang="en-US" dirty="0"/>
              <a:t>&gt; When the booking was made        &gt; The number of adults, children, and babies</a:t>
            </a:r>
          </a:p>
          <a:p>
            <a:pPr marL="228600" indent="0" algn="just">
              <a:buNone/>
            </a:pPr>
            <a:r>
              <a:rPr lang="en-US" dirty="0"/>
              <a:t>&gt; Length of stay                                    &gt; The number of available parking spaces</a:t>
            </a:r>
          </a:p>
          <a:p>
            <a:pPr marL="228600" indent="0" algn="just">
              <a:buNone/>
            </a:pPr>
            <a:endParaRPr lang="en-US" dirty="0"/>
          </a:p>
          <a:p>
            <a:pPr marL="514350" indent="-285750" algn="just">
              <a:buClrTx/>
              <a:buFont typeface="Wingdings" panose="05000000000000000000" pitchFamily="2" charset="2"/>
              <a:buChar char="Ø"/>
            </a:pPr>
            <a:r>
              <a:rPr lang="en-US" dirty="0"/>
              <a:t>Hotel industry is a very volatile industry and the bookings depends on above factors and many more.</a:t>
            </a:r>
          </a:p>
          <a:p>
            <a:pPr marL="514350" indent="-285750" algn="just">
              <a:buClrTx/>
              <a:buFont typeface="Wingdings" panose="05000000000000000000" pitchFamily="2" charset="2"/>
              <a:buChar char="Ø"/>
            </a:pPr>
            <a:endParaRPr lang="en-US" dirty="0"/>
          </a:p>
          <a:p>
            <a:pPr marL="514350" indent="-285750" algn="just">
              <a:buClrTx/>
              <a:buFont typeface="Wingdings" panose="05000000000000000000" pitchFamily="2" charset="2"/>
              <a:buChar char="Ø"/>
            </a:pPr>
            <a:r>
              <a:rPr lang="en-US" dirty="0"/>
              <a:t>The main objective behind this project is to explore and analyze data to discover important factors that govern the bookings and give insights to hotel management, which can perform various campaigns to boost the business and performance.</a:t>
            </a:r>
            <a:endParaRPr lang="en-IN" dirty="0"/>
          </a:p>
        </p:txBody>
      </p:sp>
    </p:spTree>
    <p:extLst>
      <p:ext uri="{BB962C8B-B14F-4D97-AF65-F5344CB8AC3E}">
        <p14:creationId xmlns:p14="http://schemas.microsoft.com/office/powerpoint/2010/main" val="2493679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053542" cy="515257"/>
          </a:xfrm>
        </p:spPr>
        <p:txBody>
          <a:bodyPr>
            <a:normAutofit fontScale="90000"/>
          </a:bodyPr>
          <a:lstStyle/>
          <a:p>
            <a:r>
              <a:rPr lang="en-IN" sz="3200" b="1" dirty="0">
                <a:solidFill>
                  <a:srgbClr val="FF0000"/>
                </a:solidFill>
              </a:rPr>
              <a:t>Work Flow</a:t>
            </a:r>
            <a:endParaRPr lang="en-IN" dirty="0">
              <a:solidFill>
                <a:srgbClr val="FF0000"/>
              </a:solidFill>
            </a:endParaRPr>
          </a:p>
        </p:txBody>
      </p:sp>
      <p:sp>
        <p:nvSpPr>
          <p:cNvPr id="3" name="Content Placeholder 2"/>
          <p:cNvSpPr>
            <a:spLocks noGrp="1"/>
          </p:cNvSpPr>
          <p:nvPr>
            <p:ph idx="1"/>
          </p:nvPr>
        </p:nvSpPr>
        <p:spPr>
          <a:xfrm>
            <a:off x="280555" y="660400"/>
            <a:ext cx="8738753" cy="4483099"/>
          </a:xfrm>
        </p:spPr>
        <p:txBody>
          <a:bodyPr>
            <a:normAutofit lnSpcReduction="10000"/>
          </a:bodyPr>
          <a:lstStyle/>
          <a:p>
            <a:pPr>
              <a:buFont typeface="Wingdings" panose="05000000000000000000" pitchFamily="2" charset="2"/>
              <a:buChar char="Ø"/>
            </a:pPr>
            <a:r>
              <a:rPr lang="en-IN" dirty="0"/>
              <a:t> So we divide  our work flow into following 3 steps.</a:t>
            </a:r>
          </a:p>
          <a:p>
            <a:pPr>
              <a:buFont typeface="Wingdings" panose="05000000000000000000" pitchFamily="2" charset="2"/>
              <a:buChar char="Ø"/>
            </a:pPr>
            <a:endParaRPr lang="en-IN" dirty="0"/>
          </a:p>
          <a:p>
            <a:pPr>
              <a:buFont typeface="Wingdings" panose="05000000000000000000" pitchFamily="2" charset="2"/>
              <a:buChar char="Ø"/>
            </a:pPr>
            <a:endParaRPr lang="en-IN" dirty="0"/>
          </a:p>
          <a:p>
            <a:pPr>
              <a:buFont typeface="Wingdings" panose="05000000000000000000" pitchFamily="2" charset="2"/>
              <a:buChar char="Ø"/>
            </a:pPr>
            <a:endParaRPr lang="en-IN" dirty="0"/>
          </a:p>
          <a:p>
            <a:pPr>
              <a:buFont typeface="Wingdings" panose="05000000000000000000" pitchFamily="2" charset="2"/>
              <a:buChar char="Ø"/>
            </a:pPr>
            <a:endParaRPr lang="en-IN" dirty="0"/>
          </a:p>
          <a:p>
            <a:pPr marL="0" indent="0">
              <a:buNone/>
            </a:pPr>
            <a:endParaRPr lang="en-IN" dirty="0"/>
          </a:p>
          <a:p>
            <a:pPr>
              <a:buFont typeface="Wingdings" panose="05000000000000000000" pitchFamily="2" charset="2"/>
              <a:buChar char="Ø"/>
            </a:pPr>
            <a:r>
              <a:rPr lang="en-IN" dirty="0"/>
              <a:t>EDA will be divided into 3 following 3 analysis.</a:t>
            </a:r>
          </a:p>
          <a:p>
            <a:pPr>
              <a:buFont typeface="Wingdings" panose="05000000000000000000" pitchFamily="2" charset="2"/>
              <a:buChar char="§"/>
            </a:pPr>
            <a:r>
              <a:rPr lang="en-IN" dirty="0"/>
              <a:t>Univariate analysis:- It is the Simplest of the three analyses where the data you are analysing is only one variable                                         </a:t>
            </a:r>
          </a:p>
          <a:p>
            <a:pPr>
              <a:buFont typeface="Wingdings" panose="05000000000000000000" pitchFamily="2" charset="2"/>
              <a:buChar char="§"/>
            </a:pPr>
            <a:r>
              <a:rPr lang="en-IN" dirty="0"/>
              <a:t> Bivariate analysis:- It is where you are comparing two variable to study their relationship.</a:t>
            </a:r>
          </a:p>
          <a:p>
            <a:pPr>
              <a:buFont typeface="Wingdings" panose="05000000000000000000" pitchFamily="2" charset="2"/>
              <a:buChar char="§"/>
            </a:pPr>
            <a:r>
              <a:rPr lang="en-IN" dirty="0"/>
              <a:t>Multivariate Analysis :- It is similar to  Bivariate analysis but you are comparing more than two variables.</a:t>
            </a:r>
          </a:p>
          <a:p>
            <a:pPr marL="0" indent="0">
              <a:buNone/>
            </a:pPr>
            <a:endParaRPr lang="en-IN" dirty="0"/>
          </a:p>
        </p:txBody>
      </p:sp>
      <p:pic>
        <p:nvPicPr>
          <p:cNvPr id="8" name="Picture 7">
            <a:extLst>
              <a:ext uri="{FF2B5EF4-FFF2-40B4-BE49-F238E27FC236}">
                <a16:creationId xmlns:a16="http://schemas.microsoft.com/office/drawing/2014/main" id="{0217A75E-601B-4143-29E2-3B24A623B21B}"/>
              </a:ext>
            </a:extLst>
          </p:cNvPr>
          <p:cNvPicPr>
            <a:picLocks noChangeAspect="1"/>
          </p:cNvPicPr>
          <p:nvPr/>
        </p:nvPicPr>
        <p:blipFill rotWithShape="1">
          <a:blip r:embed="rId2"/>
          <a:srcRect l="56363" t="33223" r="7159" b="42522"/>
          <a:stretch/>
        </p:blipFill>
        <p:spPr>
          <a:xfrm>
            <a:off x="574050" y="1175657"/>
            <a:ext cx="7469095" cy="1396093"/>
          </a:xfrm>
          <a:prstGeom prst="rect">
            <a:avLst/>
          </a:prstGeom>
        </p:spPr>
      </p:pic>
    </p:spTree>
    <p:extLst>
      <p:ext uri="{BB962C8B-B14F-4D97-AF65-F5344CB8AC3E}">
        <p14:creationId xmlns:p14="http://schemas.microsoft.com/office/powerpoint/2010/main" val="1564219806"/>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3288" y="246936"/>
            <a:ext cx="8890712" cy="1519519"/>
          </a:xfrm>
        </p:spPr>
        <p:txBody>
          <a:bodyPr>
            <a:normAutofit/>
          </a:bodyPr>
          <a:lstStyle/>
          <a:p>
            <a:pPr marL="0" indent="0">
              <a:buNone/>
            </a:pPr>
            <a:r>
              <a:rPr lang="en-IN" sz="2800" b="1" dirty="0">
                <a:solidFill>
                  <a:srgbClr val="FF0000"/>
                </a:solidFill>
              </a:rPr>
              <a:t>Data Description</a:t>
            </a:r>
          </a:p>
          <a:p>
            <a:pPr marL="0" indent="0">
              <a:buNone/>
            </a:pPr>
            <a:endParaRPr lang="en-IN" sz="2800" b="1" dirty="0"/>
          </a:p>
          <a:p>
            <a:pPr>
              <a:buFont typeface="Wingdings" panose="05000000000000000000" pitchFamily="2" charset="2"/>
              <a:buChar char="Ø"/>
            </a:pPr>
            <a:r>
              <a:rPr lang="en-IN" sz="2800" dirty="0"/>
              <a:t>The dataset contains 119390 rows &amp; 32 columns</a:t>
            </a:r>
          </a:p>
          <a:p>
            <a:pPr>
              <a:buFont typeface="Wingdings" panose="05000000000000000000" pitchFamily="2" charset="2"/>
              <a:buChar char="Ø"/>
            </a:pPr>
            <a:endParaRPr lang="en-IN" sz="2800" b="1" dirty="0"/>
          </a:p>
        </p:txBody>
      </p:sp>
      <p:sp>
        <p:nvSpPr>
          <p:cNvPr id="4" name="Title 2"/>
          <p:cNvSpPr>
            <a:spLocks noGrp="1"/>
          </p:cNvSpPr>
          <p:nvPr>
            <p:ph type="title"/>
          </p:nvPr>
        </p:nvSpPr>
        <p:spPr>
          <a:xfrm>
            <a:off x="0" y="1084335"/>
            <a:ext cx="9144000" cy="4869656"/>
          </a:xfrm>
        </p:spPr>
        <p:txBody>
          <a:bodyPr>
            <a:noAutofit/>
          </a:bodyPr>
          <a:lstStyle/>
          <a:p>
            <a:r>
              <a:rPr lang="en-US" sz="2400" b="1" dirty="0"/>
              <a:t>Attributes Information</a:t>
            </a:r>
            <a:br>
              <a:rPr lang="en-US" sz="2000" b="1" dirty="0"/>
            </a:br>
            <a:r>
              <a:rPr lang="en-US" sz="2000" b="1" dirty="0"/>
              <a:t>hotel</a:t>
            </a:r>
            <a:r>
              <a:rPr lang="en-US" sz="2000" dirty="0"/>
              <a:t> :Resort Hotel or City Hotel</a:t>
            </a:r>
            <a:br>
              <a:rPr lang="en-US" sz="2000" dirty="0"/>
            </a:br>
            <a:r>
              <a:rPr lang="en-US" sz="2000" b="1" dirty="0" err="1"/>
              <a:t>is_canceled</a:t>
            </a:r>
            <a:r>
              <a:rPr lang="en-US" sz="2000" dirty="0"/>
              <a:t> : Value indicating if the booking was canceled (1) or not (0)</a:t>
            </a:r>
            <a:br>
              <a:rPr lang="en-US" sz="2000" dirty="0"/>
            </a:br>
            <a:r>
              <a:rPr lang="en-US" sz="2000" b="1" dirty="0" err="1"/>
              <a:t>lead_time</a:t>
            </a:r>
            <a:r>
              <a:rPr lang="en-US" sz="2000" dirty="0"/>
              <a:t> : Number of days that elapsed between the entering date of the booking and the arrival date</a:t>
            </a:r>
            <a:br>
              <a:rPr lang="en-US" sz="2000" dirty="0"/>
            </a:br>
            <a:r>
              <a:rPr lang="en-US" sz="2000" b="1" dirty="0" err="1"/>
              <a:t>arrival_date_year</a:t>
            </a:r>
            <a:r>
              <a:rPr lang="en-US" sz="2000" dirty="0"/>
              <a:t> : Year of arrival date</a:t>
            </a:r>
            <a:br>
              <a:rPr lang="en-US" sz="2000" dirty="0"/>
            </a:br>
            <a:r>
              <a:rPr lang="en-US" sz="2000" b="1" dirty="0" err="1"/>
              <a:t>arrival_date_month</a:t>
            </a:r>
            <a:r>
              <a:rPr lang="en-US" sz="2000" dirty="0"/>
              <a:t> : Month of arrival date</a:t>
            </a:r>
            <a:br>
              <a:rPr lang="en-US" sz="2000" dirty="0"/>
            </a:br>
            <a:r>
              <a:rPr lang="en-US" sz="2000" b="1" dirty="0" err="1"/>
              <a:t>arrival_date_week_number</a:t>
            </a:r>
            <a:r>
              <a:rPr lang="en-US" sz="2000" dirty="0"/>
              <a:t> : Week number of year for arrival date</a:t>
            </a:r>
            <a:br>
              <a:rPr lang="en-US" sz="2000" dirty="0"/>
            </a:br>
            <a:r>
              <a:rPr lang="en-US" sz="2000" b="1" dirty="0" err="1"/>
              <a:t>arrival_date_day_of_month</a:t>
            </a:r>
            <a:r>
              <a:rPr lang="en-US" sz="2000" dirty="0"/>
              <a:t> : Day of arrival date</a:t>
            </a:r>
            <a:br>
              <a:rPr lang="en-US" sz="2000" dirty="0"/>
            </a:br>
            <a:r>
              <a:rPr lang="en-US" sz="2000" b="1" dirty="0" err="1"/>
              <a:t>stays_in_weekend_nights</a:t>
            </a:r>
            <a:r>
              <a:rPr lang="en-US" sz="2000" dirty="0"/>
              <a:t> : Number of weekend nights</a:t>
            </a:r>
            <a:br>
              <a:rPr lang="en-US" sz="2000" dirty="0"/>
            </a:br>
            <a:r>
              <a:rPr lang="en-US" sz="2000" b="1" dirty="0" err="1"/>
              <a:t>stays_in_week_nights</a:t>
            </a:r>
            <a:r>
              <a:rPr lang="en-US" sz="2000" dirty="0"/>
              <a:t> : Number of week nights.</a:t>
            </a:r>
            <a:br>
              <a:rPr lang="en-US" sz="2000" dirty="0"/>
            </a:br>
            <a:endParaRPr lang="en-US" sz="2000" dirty="0"/>
          </a:p>
        </p:txBody>
      </p:sp>
    </p:spTree>
    <p:extLst>
      <p:ext uri="{BB962C8B-B14F-4D97-AF65-F5344CB8AC3E}">
        <p14:creationId xmlns:p14="http://schemas.microsoft.com/office/powerpoint/2010/main" val="246172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73844"/>
            <a:ext cx="9144000" cy="4869656"/>
          </a:xfrm>
        </p:spPr>
        <p:txBody>
          <a:bodyPr>
            <a:noAutofit/>
          </a:bodyPr>
          <a:lstStyle/>
          <a:p>
            <a:r>
              <a:rPr lang="en-US" sz="2000" b="1" dirty="0"/>
              <a:t>adults</a:t>
            </a:r>
            <a:r>
              <a:rPr lang="en-US" sz="2000" dirty="0"/>
              <a:t> : Number of adults</a:t>
            </a:r>
            <a:br>
              <a:rPr lang="en-US" sz="2000" dirty="0"/>
            </a:br>
            <a:r>
              <a:rPr lang="en-US" sz="2000" b="1" dirty="0"/>
              <a:t>children</a:t>
            </a:r>
            <a:r>
              <a:rPr lang="en-US" sz="2000" dirty="0"/>
              <a:t> : Number of children</a:t>
            </a:r>
            <a:br>
              <a:rPr lang="en-US" sz="2000" dirty="0"/>
            </a:br>
            <a:r>
              <a:rPr lang="en-US" sz="2000" b="1" dirty="0"/>
              <a:t>babies</a:t>
            </a:r>
            <a:r>
              <a:rPr lang="en-US" sz="2000" dirty="0"/>
              <a:t> : Number of babies</a:t>
            </a:r>
            <a:br>
              <a:rPr lang="en-US" sz="2000" dirty="0"/>
            </a:br>
            <a:r>
              <a:rPr lang="en-US" sz="2000" b="1" dirty="0"/>
              <a:t>meal</a:t>
            </a:r>
            <a:r>
              <a:rPr lang="en-US" sz="2000" dirty="0"/>
              <a:t> : Type of meal booked.</a:t>
            </a:r>
            <a:br>
              <a:rPr lang="en-US" sz="2000" dirty="0"/>
            </a:br>
            <a:r>
              <a:rPr lang="en-US" sz="2000" b="1" dirty="0"/>
              <a:t>country</a:t>
            </a:r>
            <a:r>
              <a:rPr lang="en-US" sz="2000" dirty="0"/>
              <a:t> : Country of origin</a:t>
            </a:r>
            <a:br>
              <a:rPr lang="en-US" sz="2000" dirty="0"/>
            </a:br>
            <a:r>
              <a:rPr lang="en-US" sz="2000" b="1" dirty="0" err="1"/>
              <a:t>market_segment</a:t>
            </a:r>
            <a:r>
              <a:rPr lang="en-US" sz="2000" dirty="0"/>
              <a:t> : Market segment designation. (TA/TO)</a:t>
            </a:r>
            <a:br>
              <a:rPr lang="en-US" sz="1200" dirty="0"/>
            </a:br>
            <a:r>
              <a:rPr lang="en-US" sz="2000" b="1" dirty="0" err="1"/>
              <a:t>distribution_channel</a:t>
            </a:r>
            <a:r>
              <a:rPr lang="en-US" sz="2000" dirty="0"/>
              <a:t> : Booking distribution channel.(T/A/TO)</a:t>
            </a:r>
            <a:br>
              <a:rPr lang="en-US" sz="1200" dirty="0"/>
            </a:br>
            <a:r>
              <a:rPr lang="en-US" sz="2000" b="1" dirty="0" err="1"/>
              <a:t>is_repeated_guest</a:t>
            </a:r>
            <a:r>
              <a:rPr lang="en-US" sz="2000" dirty="0"/>
              <a:t> : is a repeated guest (1) or not (0)</a:t>
            </a:r>
            <a:br>
              <a:rPr lang="en-US" sz="1200" dirty="0"/>
            </a:br>
            <a:r>
              <a:rPr lang="en-US" sz="2000" b="1" dirty="0" err="1"/>
              <a:t>previous_cancellations</a:t>
            </a:r>
            <a:r>
              <a:rPr lang="en-US" sz="2000" dirty="0"/>
              <a:t> : Number of previous bookings that were cancelled by the customer prior to the current</a:t>
            </a:r>
            <a:r>
              <a:rPr lang="en-US" sz="1200" dirty="0"/>
              <a:t> </a:t>
            </a:r>
            <a:r>
              <a:rPr lang="en-US" sz="2000" dirty="0"/>
              <a:t>booking</a:t>
            </a:r>
            <a:br>
              <a:rPr lang="en-US" sz="1200" dirty="0"/>
            </a:br>
            <a:r>
              <a:rPr lang="en-US" sz="2000" b="1" dirty="0" err="1"/>
              <a:t>previous_bookings_not_canceled</a:t>
            </a:r>
            <a:r>
              <a:rPr lang="en-US" sz="2000" dirty="0"/>
              <a:t> : Number of previous bookings not cancelled by the customer prior to the</a:t>
            </a:r>
            <a:r>
              <a:rPr lang="en-US" sz="1200" dirty="0"/>
              <a:t> </a:t>
            </a:r>
            <a:r>
              <a:rPr lang="en-US" sz="2000" dirty="0"/>
              <a:t>current booking</a:t>
            </a:r>
            <a:br>
              <a:rPr lang="en-US" sz="1200" dirty="0"/>
            </a:br>
            <a:r>
              <a:rPr lang="en-US" sz="2000" b="1" dirty="0" err="1"/>
              <a:t>reserved_room_type</a:t>
            </a:r>
            <a:r>
              <a:rPr lang="en-US" sz="2000" dirty="0"/>
              <a:t> : Code of room type reserved.</a:t>
            </a:r>
            <a:br>
              <a:rPr lang="en-US" sz="1200" dirty="0"/>
            </a:br>
            <a:r>
              <a:rPr lang="en-US" sz="2000" b="1" dirty="0" err="1"/>
              <a:t>assigned_room_type</a:t>
            </a:r>
            <a:r>
              <a:rPr lang="en-US" sz="2000" dirty="0"/>
              <a:t> : Code for the type of room assigned to the booking.</a:t>
            </a:r>
            <a:br>
              <a:rPr lang="en-US" sz="1200" dirty="0"/>
            </a:br>
            <a:br>
              <a:rPr lang="en-US" sz="1200" dirty="0"/>
            </a:br>
            <a:endParaRPr lang="en-US" sz="1200" dirty="0"/>
          </a:p>
        </p:txBody>
      </p:sp>
    </p:spTree>
    <p:extLst>
      <p:ext uri="{BB962C8B-B14F-4D97-AF65-F5344CB8AC3E}">
        <p14:creationId xmlns:p14="http://schemas.microsoft.com/office/powerpoint/2010/main" val="39969705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rot="21336760" flipH="1">
            <a:off x="6851233" y="579245"/>
            <a:ext cx="45719" cy="1354217"/>
          </a:xfrm>
          <a:prstGeom prst="rect">
            <a:avLst/>
          </a:prstGeom>
        </p:spPr>
        <p:txBody>
          <a:bodyPr wrap="square">
            <a:spAutoFit/>
          </a:bodyPr>
          <a:lstStyle/>
          <a:p>
            <a:br>
              <a:rPr lang="en-US" sz="3200" dirty="0"/>
            </a:br>
            <a:br>
              <a:rPr lang="en-US" sz="3200" i="1" dirty="0"/>
            </a:br>
            <a:endParaRPr lang="en-IN" dirty="0"/>
          </a:p>
        </p:txBody>
      </p:sp>
      <p:sp>
        <p:nvSpPr>
          <p:cNvPr id="5" name="Title 2"/>
          <p:cNvSpPr>
            <a:spLocks noGrp="1"/>
          </p:cNvSpPr>
          <p:nvPr>
            <p:ph type="title"/>
          </p:nvPr>
        </p:nvSpPr>
        <p:spPr>
          <a:xfrm>
            <a:off x="0" y="273844"/>
            <a:ext cx="9144000" cy="4869656"/>
          </a:xfrm>
        </p:spPr>
        <p:txBody>
          <a:bodyPr>
            <a:noAutofit/>
          </a:bodyPr>
          <a:lstStyle/>
          <a:p>
            <a:r>
              <a:rPr lang="en-US" sz="2000" b="1" dirty="0" err="1"/>
              <a:t>booking_changes</a:t>
            </a:r>
            <a:r>
              <a:rPr lang="en-US" sz="2000" dirty="0"/>
              <a:t> : Number of changes made to the booking from the moment the booking was entered on the</a:t>
            </a:r>
            <a:r>
              <a:rPr lang="en-US" sz="1200" dirty="0"/>
              <a:t> </a:t>
            </a:r>
            <a:r>
              <a:rPr lang="en-US" sz="2000" dirty="0"/>
              <a:t>PMS until the moment of check-in or cancellation</a:t>
            </a:r>
            <a:br>
              <a:rPr lang="en-US" sz="1200" dirty="0"/>
            </a:br>
            <a:r>
              <a:rPr lang="en-US" sz="2000" b="1" dirty="0" err="1"/>
              <a:t>deposit_type</a:t>
            </a:r>
            <a:r>
              <a:rPr lang="en-US" sz="2000" dirty="0"/>
              <a:t> : No Deposit, Non Refund , Refundable.</a:t>
            </a:r>
            <a:br>
              <a:rPr lang="en-US" sz="1200" dirty="0"/>
            </a:br>
            <a:r>
              <a:rPr lang="en-US" sz="2000" b="1" dirty="0"/>
              <a:t>agent</a:t>
            </a:r>
            <a:r>
              <a:rPr lang="en-US" sz="2000" dirty="0"/>
              <a:t> : ID of the travel agency that made the booking</a:t>
            </a:r>
            <a:br>
              <a:rPr lang="en-US" sz="1200" dirty="0"/>
            </a:br>
            <a:r>
              <a:rPr lang="en-US" sz="2000" b="1" dirty="0"/>
              <a:t>company</a:t>
            </a:r>
            <a:r>
              <a:rPr lang="en-US" sz="2000" dirty="0"/>
              <a:t> : ID of the company/entity that made the booking .</a:t>
            </a:r>
            <a:br>
              <a:rPr lang="en-US" sz="2000" dirty="0"/>
            </a:br>
            <a:r>
              <a:rPr lang="en-US" sz="2000" b="1" dirty="0" err="1"/>
              <a:t>days_in_waiting_list</a:t>
            </a:r>
            <a:r>
              <a:rPr lang="en-US" sz="2000" dirty="0"/>
              <a:t> : Number of days the booking was in the waiting list before it was confirmed to the customer</a:t>
            </a:r>
            <a:br>
              <a:rPr lang="en-US" sz="1200" dirty="0"/>
            </a:br>
            <a:r>
              <a:rPr lang="en-US" sz="2000" b="1" dirty="0" err="1"/>
              <a:t>customer_type</a:t>
            </a:r>
            <a:r>
              <a:rPr lang="en-US" sz="2000" dirty="0"/>
              <a:t> : type of customer. Contract, Group, transient, Transient party.</a:t>
            </a:r>
            <a:br>
              <a:rPr lang="en-US" sz="1200" dirty="0"/>
            </a:br>
            <a:r>
              <a:rPr lang="en-US" sz="2000" b="1" dirty="0" err="1"/>
              <a:t>adr</a:t>
            </a:r>
            <a:r>
              <a:rPr lang="en-US" sz="2000" dirty="0"/>
              <a:t> : Average Daily Rate as defined by dividing the sum of all lodging transactions by the total number of staying</a:t>
            </a:r>
            <a:r>
              <a:rPr lang="en-US" sz="1200" dirty="0"/>
              <a:t> </a:t>
            </a:r>
            <a:r>
              <a:rPr lang="en-US" sz="2000" dirty="0"/>
              <a:t>nights</a:t>
            </a:r>
            <a:br>
              <a:rPr lang="en-US" sz="1200" dirty="0"/>
            </a:br>
            <a:r>
              <a:rPr lang="en-US" sz="2000" b="1" dirty="0" err="1"/>
              <a:t>required_car_parking_spaces</a:t>
            </a:r>
            <a:r>
              <a:rPr lang="en-US" sz="2000" dirty="0"/>
              <a:t> : Number of car parking spaces required by the customer</a:t>
            </a:r>
            <a:br>
              <a:rPr lang="en-US" sz="1200" dirty="0"/>
            </a:br>
            <a:r>
              <a:rPr lang="en-US" sz="2000" b="1" dirty="0" err="1"/>
              <a:t>total_of_special_requests</a:t>
            </a:r>
            <a:r>
              <a:rPr lang="en-US" sz="2000" dirty="0"/>
              <a:t> : Number of special requests made by the customer (e.g. twin bed or high floor)</a:t>
            </a:r>
            <a:br>
              <a:rPr lang="en-US" sz="1200" dirty="0"/>
            </a:br>
            <a:r>
              <a:rPr lang="en-US" sz="2000" b="1" dirty="0" err="1"/>
              <a:t>reservation_status</a:t>
            </a:r>
            <a:r>
              <a:rPr lang="en-US" sz="2000" dirty="0"/>
              <a:t> : Reservation last status</a:t>
            </a:r>
            <a:endParaRPr lang="en-US" sz="1200" dirty="0"/>
          </a:p>
        </p:txBody>
      </p:sp>
    </p:spTree>
    <p:extLst>
      <p:ext uri="{BB962C8B-B14F-4D97-AF65-F5344CB8AC3E}">
        <p14:creationId xmlns:p14="http://schemas.microsoft.com/office/powerpoint/2010/main" val="21305625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818" y="197427"/>
            <a:ext cx="7053542" cy="522514"/>
          </a:xfrm>
        </p:spPr>
        <p:txBody>
          <a:bodyPr>
            <a:normAutofit/>
          </a:bodyPr>
          <a:lstStyle/>
          <a:p>
            <a:r>
              <a:rPr lang="en-IN" sz="2800" b="1" dirty="0">
                <a:solidFill>
                  <a:srgbClr val="FF0000"/>
                </a:solidFill>
              </a:rPr>
              <a:t>Data cleaning and Manipulation :-</a:t>
            </a:r>
          </a:p>
        </p:txBody>
      </p:sp>
      <p:pic>
        <p:nvPicPr>
          <p:cNvPr id="9" name="Picture 8">
            <a:extLst>
              <a:ext uri="{FF2B5EF4-FFF2-40B4-BE49-F238E27FC236}">
                <a16:creationId xmlns:a16="http://schemas.microsoft.com/office/drawing/2014/main" id="{ADB2EC35-0867-4363-AE6A-82691AF3A2A9}"/>
              </a:ext>
            </a:extLst>
          </p:cNvPr>
          <p:cNvPicPr>
            <a:picLocks noChangeAspect="1"/>
          </p:cNvPicPr>
          <p:nvPr/>
        </p:nvPicPr>
        <p:blipFill rotWithShape="1">
          <a:blip r:embed="rId2"/>
          <a:srcRect l="51932" t="36458" r="33409" b="46968"/>
          <a:stretch/>
        </p:blipFill>
        <p:spPr>
          <a:xfrm>
            <a:off x="2329084" y="1115532"/>
            <a:ext cx="3988590" cy="1267692"/>
          </a:xfrm>
          <a:prstGeom prst="rect">
            <a:avLst/>
          </a:prstGeom>
        </p:spPr>
      </p:pic>
      <p:sp>
        <p:nvSpPr>
          <p:cNvPr id="10" name="Rectangle 9">
            <a:extLst>
              <a:ext uri="{FF2B5EF4-FFF2-40B4-BE49-F238E27FC236}">
                <a16:creationId xmlns:a16="http://schemas.microsoft.com/office/drawing/2014/main" id="{6D500640-090B-48C4-B6B0-1A8DE16A4998}"/>
              </a:ext>
            </a:extLst>
          </p:cNvPr>
          <p:cNvSpPr/>
          <p:nvPr/>
        </p:nvSpPr>
        <p:spPr>
          <a:xfrm>
            <a:off x="469110" y="719941"/>
            <a:ext cx="8467071" cy="646331"/>
          </a:xfrm>
          <a:prstGeom prst="rect">
            <a:avLst/>
          </a:prstGeom>
        </p:spPr>
        <p:txBody>
          <a:bodyPr wrap="square">
            <a:spAutoFit/>
          </a:bodyPr>
          <a:lstStyle/>
          <a:p>
            <a:r>
              <a:rPr lang="en-US" dirty="0">
                <a:latin typeface="Arial" panose="020B0604020202020204" pitchFamily="34" charset="0"/>
              </a:rPr>
              <a:t>Handling Duplicates: Data had 31994 duplicates values. So we dropped it from the data.</a:t>
            </a:r>
            <a:endParaRPr lang="en-US" dirty="0"/>
          </a:p>
        </p:txBody>
      </p:sp>
      <p:pic>
        <p:nvPicPr>
          <p:cNvPr id="11" name="Picture 10">
            <a:extLst>
              <a:ext uri="{FF2B5EF4-FFF2-40B4-BE49-F238E27FC236}">
                <a16:creationId xmlns:a16="http://schemas.microsoft.com/office/drawing/2014/main" id="{C739C01C-5F06-4B11-935A-0AD69E929384}"/>
              </a:ext>
            </a:extLst>
          </p:cNvPr>
          <p:cNvPicPr>
            <a:picLocks noChangeAspect="1"/>
          </p:cNvPicPr>
          <p:nvPr/>
        </p:nvPicPr>
        <p:blipFill rotWithShape="1">
          <a:blip r:embed="rId3"/>
          <a:srcRect l="51932" t="32820" r="29546" b="36862"/>
          <a:stretch/>
        </p:blipFill>
        <p:spPr>
          <a:xfrm>
            <a:off x="0" y="3241952"/>
            <a:ext cx="4132695" cy="1901548"/>
          </a:xfrm>
          <a:prstGeom prst="rect">
            <a:avLst/>
          </a:prstGeom>
        </p:spPr>
      </p:pic>
      <p:sp>
        <p:nvSpPr>
          <p:cNvPr id="12" name="Rectangle 11">
            <a:extLst>
              <a:ext uri="{FF2B5EF4-FFF2-40B4-BE49-F238E27FC236}">
                <a16:creationId xmlns:a16="http://schemas.microsoft.com/office/drawing/2014/main" id="{F097FDF3-9F72-44E1-8132-DBA44D57A7DC}"/>
              </a:ext>
            </a:extLst>
          </p:cNvPr>
          <p:cNvSpPr/>
          <p:nvPr/>
        </p:nvSpPr>
        <p:spPr>
          <a:xfrm>
            <a:off x="384464" y="2813243"/>
            <a:ext cx="8551717" cy="369332"/>
          </a:xfrm>
          <a:prstGeom prst="rect">
            <a:avLst/>
          </a:prstGeom>
        </p:spPr>
        <p:txBody>
          <a:bodyPr wrap="square">
            <a:spAutoFit/>
          </a:bodyPr>
          <a:lstStyle/>
          <a:p>
            <a:r>
              <a:rPr lang="en-US" dirty="0">
                <a:latin typeface="Arial" panose="020B0604020202020204" pitchFamily="34" charset="0"/>
              </a:rPr>
              <a:t>There were 4 columns company, agent, country and children with missing values</a:t>
            </a:r>
            <a:endParaRPr lang="en-US" dirty="0"/>
          </a:p>
        </p:txBody>
      </p:sp>
      <p:pic>
        <p:nvPicPr>
          <p:cNvPr id="13" name="Picture 12">
            <a:extLst>
              <a:ext uri="{FF2B5EF4-FFF2-40B4-BE49-F238E27FC236}">
                <a16:creationId xmlns:a16="http://schemas.microsoft.com/office/drawing/2014/main" id="{240661E9-3CB0-4B44-B725-217588E58BCD}"/>
              </a:ext>
            </a:extLst>
          </p:cNvPr>
          <p:cNvPicPr>
            <a:picLocks noChangeAspect="1"/>
          </p:cNvPicPr>
          <p:nvPr/>
        </p:nvPicPr>
        <p:blipFill rotWithShape="1">
          <a:blip r:embed="rId4"/>
          <a:srcRect l="51704" t="52397" r="27386" b="40605"/>
          <a:stretch/>
        </p:blipFill>
        <p:spPr>
          <a:xfrm>
            <a:off x="4229100" y="3485671"/>
            <a:ext cx="4717424" cy="443852"/>
          </a:xfrm>
          <a:prstGeom prst="rect">
            <a:avLst/>
          </a:prstGeom>
        </p:spPr>
      </p:pic>
      <p:pic>
        <p:nvPicPr>
          <p:cNvPr id="14" name="Picture 13">
            <a:extLst>
              <a:ext uri="{FF2B5EF4-FFF2-40B4-BE49-F238E27FC236}">
                <a16:creationId xmlns:a16="http://schemas.microsoft.com/office/drawing/2014/main" id="{0B00F702-4D7C-486E-A7E4-F744BEDAFD9A}"/>
              </a:ext>
            </a:extLst>
          </p:cNvPr>
          <p:cNvPicPr>
            <a:picLocks noChangeAspect="1"/>
          </p:cNvPicPr>
          <p:nvPr/>
        </p:nvPicPr>
        <p:blipFill rotWithShape="1">
          <a:blip r:embed="rId5"/>
          <a:srcRect l="52614" t="27564" r="28977" b="64383"/>
          <a:stretch/>
        </p:blipFill>
        <p:spPr>
          <a:xfrm>
            <a:off x="4229100" y="4192726"/>
            <a:ext cx="4717424" cy="580073"/>
          </a:xfrm>
          <a:prstGeom prst="rect">
            <a:avLst/>
          </a:prstGeom>
        </p:spPr>
      </p:pic>
      <p:sp>
        <p:nvSpPr>
          <p:cNvPr id="15" name="Rectangle 14">
            <a:extLst>
              <a:ext uri="{FF2B5EF4-FFF2-40B4-BE49-F238E27FC236}">
                <a16:creationId xmlns:a16="http://schemas.microsoft.com/office/drawing/2014/main" id="{10017EDB-4837-43B1-8410-DC73EA194050}"/>
              </a:ext>
            </a:extLst>
          </p:cNvPr>
          <p:cNvSpPr/>
          <p:nvPr/>
        </p:nvSpPr>
        <p:spPr>
          <a:xfrm>
            <a:off x="0" y="2477029"/>
            <a:ext cx="2672526" cy="369332"/>
          </a:xfrm>
          <a:prstGeom prst="rect">
            <a:avLst/>
          </a:prstGeom>
        </p:spPr>
        <p:txBody>
          <a:bodyPr wrap="none">
            <a:spAutoFit/>
          </a:bodyPr>
          <a:lstStyle/>
          <a:p>
            <a:r>
              <a:rPr lang="en-US" dirty="0">
                <a:latin typeface="Arial" panose="020B0604020202020204" pitchFamily="34" charset="0"/>
              </a:rPr>
              <a:t>Handling Missing values</a:t>
            </a:r>
            <a:endParaRPr lang="en-US" dirty="0"/>
          </a:p>
        </p:txBody>
      </p:sp>
    </p:spTree>
    <p:extLst>
      <p:ext uri="{BB962C8B-B14F-4D97-AF65-F5344CB8AC3E}">
        <p14:creationId xmlns:p14="http://schemas.microsoft.com/office/powerpoint/2010/main" val="139110848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8CFC3-E64A-44EF-895A-24762DB9DB41}"/>
              </a:ext>
            </a:extLst>
          </p:cNvPr>
          <p:cNvPicPr>
            <a:picLocks noChangeAspect="1"/>
          </p:cNvPicPr>
          <p:nvPr/>
        </p:nvPicPr>
        <p:blipFill rotWithShape="1">
          <a:blip r:embed="rId2"/>
          <a:srcRect l="51137" t="46564" r="34090" b="43330"/>
          <a:stretch/>
        </p:blipFill>
        <p:spPr>
          <a:xfrm>
            <a:off x="4821388" y="955964"/>
            <a:ext cx="4322612" cy="831272"/>
          </a:xfrm>
          <a:prstGeom prst="rect">
            <a:avLst/>
          </a:prstGeom>
        </p:spPr>
      </p:pic>
      <p:sp>
        <p:nvSpPr>
          <p:cNvPr id="6" name="Rectangle 5">
            <a:extLst>
              <a:ext uri="{FF2B5EF4-FFF2-40B4-BE49-F238E27FC236}">
                <a16:creationId xmlns:a16="http://schemas.microsoft.com/office/drawing/2014/main" id="{AF29B5DF-940D-4DF5-A09E-E7612AA5D39B}"/>
              </a:ext>
            </a:extLst>
          </p:cNvPr>
          <p:cNvSpPr/>
          <p:nvPr/>
        </p:nvSpPr>
        <p:spPr>
          <a:xfrm>
            <a:off x="72737" y="46580"/>
            <a:ext cx="8821881" cy="1200329"/>
          </a:xfrm>
          <a:prstGeom prst="rect">
            <a:avLst/>
          </a:prstGeom>
        </p:spPr>
        <p:txBody>
          <a:bodyPr wrap="square">
            <a:spAutoFit/>
          </a:bodyPr>
          <a:lstStyle/>
          <a:p>
            <a:r>
              <a:rPr lang="en-US" dirty="0"/>
              <a:t>This column 'children' has 0 as value which means 0 children were present in group of customers who made that transaction. So, 'nan' values are the missing values due to error of recording data. We will replace the null values under this column with mean value of children.</a:t>
            </a:r>
          </a:p>
        </p:txBody>
      </p:sp>
      <p:sp>
        <p:nvSpPr>
          <p:cNvPr id="7" name="Rectangle 6">
            <a:extLst>
              <a:ext uri="{FF2B5EF4-FFF2-40B4-BE49-F238E27FC236}">
                <a16:creationId xmlns:a16="http://schemas.microsoft.com/office/drawing/2014/main" id="{EC91F06D-CBD9-434E-A440-5EC5E184A6F2}"/>
              </a:ext>
            </a:extLst>
          </p:cNvPr>
          <p:cNvSpPr/>
          <p:nvPr/>
        </p:nvSpPr>
        <p:spPr>
          <a:xfrm>
            <a:off x="72737" y="1787236"/>
            <a:ext cx="4569905" cy="369332"/>
          </a:xfrm>
          <a:prstGeom prst="rect">
            <a:avLst/>
          </a:prstGeom>
        </p:spPr>
        <p:txBody>
          <a:bodyPr wrap="none">
            <a:spAutoFit/>
          </a:bodyPr>
          <a:lstStyle/>
          <a:p>
            <a:r>
              <a:rPr lang="en-US" b="1" dirty="0"/>
              <a:t>Converting columns to appropriate datatypes.</a:t>
            </a:r>
          </a:p>
        </p:txBody>
      </p:sp>
      <p:sp>
        <p:nvSpPr>
          <p:cNvPr id="8" name="Rectangle 7">
            <a:extLst>
              <a:ext uri="{FF2B5EF4-FFF2-40B4-BE49-F238E27FC236}">
                <a16:creationId xmlns:a16="http://schemas.microsoft.com/office/drawing/2014/main" id="{E31FE562-20C8-4B7B-BB31-4F01748E4E84}"/>
              </a:ext>
            </a:extLst>
          </p:cNvPr>
          <p:cNvSpPr/>
          <p:nvPr/>
        </p:nvSpPr>
        <p:spPr>
          <a:xfrm>
            <a:off x="72737" y="3171147"/>
            <a:ext cx="2792046" cy="369332"/>
          </a:xfrm>
          <a:prstGeom prst="rect">
            <a:avLst/>
          </a:prstGeom>
        </p:spPr>
        <p:txBody>
          <a:bodyPr wrap="none">
            <a:spAutoFit/>
          </a:bodyPr>
          <a:lstStyle/>
          <a:p>
            <a:r>
              <a:rPr lang="en-US" b="1" dirty="0"/>
              <a:t>Adding important columns.</a:t>
            </a:r>
          </a:p>
        </p:txBody>
      </p:sp>
      <p:pic>
        <p:nvPicPr>
          <p:cNvPr id="9" name="Picture 8">
            <a:extLst>
              <a:ext uri="{FF2B5EF4-FFF2-40B4-BE49-F238E27FC236}">
                <a16:creationId xmlns:a16="http://schemas.microsoft.com/office/drawing/2014/main" id="{6A1675B5-189E-4009-B769-1F95E5FBF1C2}"/>
              </a:ext>
            </a:extLst>
          </p:cNvPr>
          <p:cNvPicPr>
            <a:picLocks noChangeAspect="1"/>
          </p:cNvPicPr>
          <p:nvPr/>
        </p:nvPicPr>
        <p:blipFill rotWithShape="1">
          <a:blip r:embed="rId3"/>
          <a:srcRect l="51250" t="54857" r="16818" b="23927"/>
          <a:stretch/>
        </p:blipFill>
        <p:spPr>
          <a:xfrm>
            <a:off x="458971" y="3623467"/>
            <a:ext cx="8049412" cy="1503404"/>
          </a:xfrm>
          <a:prstGeom prst="rect">
            <a:avLst/>
          </a:prstGeom>
        </p:spPr>
      </p:pic>
      <p:pic>
        <p:nvPicPr>
          <p:cNvPr id="10" name="Picture 9">
            <a:extLst>
              <a:ext uri="{FF2B5EF4-FFF2-40B4-BE49-F238E27FC236}">
                <a16:creationId xmlns:a16="http://schemas.microsoft.com/office/drawing/2014/main" id="{C8008FDA-C79B-47C4-8C5C-2D3FD5314F0D}"/>
              </a:ext>
            </a:extLst>
          </p:cNvPr>
          <p:cNvPicPr>
            <a:picLocks noChangeAspect="1"/>
          </p:cNvPicPr>
          <p:nvPr/>
        </p:nvPicPr>
        <p:blipFill rotWithShape="1">
          <a:blip r:embed="rId3"/>
          <a:srcRect l="51680" t="38210" r="15036" b="51071"/>
          <a:stretch/>
        </p:blipFill>
        <p:spPr>
          <a:xfrm>
            <a:off x="458971" y="2207157"/>
            <a:ext cx="8049412" cy="728735"/>
          </a:xfrm>
          <a:prstGeom prst="rect">
            <a:avLst/>
          </a:prstGeom>
        </p:spPr>
      </p:pic>
    </p:spTree>
    <p:extLst>
      <p:ext uri="{BB962C8B-B14F-4D97-AF65-F5344CB8AC3E}">
        <p14:creationId xmlns:p14="http://schemas.microsoft.com/office/powerpoint/2010/main" val="2649899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1983</TotalTime>
  <Words>1787</Words>
  <Application>Microsoft Office PowerPoint</Application>
  <PresentationFormat>On-screen Show (16:9)</PresentationFormat>
  <Paragraphs>148</Paragraphs>
  <Slides>25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Libre Franklin Medium</vt:lpstr>
      <vt:lpstr>Arial</vt:lpstr>
      <vt:lpstr>Cambria</vt:lpstr>
      <vt:lpstr>Wingdings</vt:lpstr>
      <vt:lpstr>Calibri Light</vt:lpstr>
      <vt:lpstr>Montserrat</vt:lpstr>
      <vt:lpstr>Calibri</vt:lpstr>
      <vt:lpstr>Office Theme</vt:lpstr>
      <vt:lpstr>Capstone Project-1  EDA on Hotel Booking Analysis     Abhishek Kumar    </vt:lpstr>
      <vt:lpstr>Contents:</vt:lpstr>
      <vt:lpstr>Problem Statement</vt:lpstr>
      <vt:lpstr>Work Flow</vt:lpstr>
      <vt:lpstr>Attributes Information hotel :Resort Hotel or City Hotel is_canceled : Value indicating if the booking was canceled (1) or not (0) lead_time : Number of days that elapsed between the entering date of the booking and the arrival date arrival_date_year : Year of arrival date arrival_date_month : Month of arrival date arrival_date_week_number : Week number of year for arrival date arrival_date_day_of_month : Day of arrival date stays_in_weekend_nights : Number of weekend nights stays_in_week_nights : Number of week nights. </vt:lpstr>
      <vt:lpstr>adults : Number of adults children : Number of children babies : Number of babies meal : Type of meal booked. country : Country of origin market_segment : Market segment designation. (TA/TO) distribution_channel : Booking distribution channel.(T/A/TO) is_repeated_guest : is a repeated guest (1) or not (0) previous_cancellations : Number of previous bookings that were cancelled by the customer prior to the current booking previous_bookings_not_canceled : Number of previous bookings not cancelled by the customer prior to the current booking reserved_room_type : Code of room type reserved. assigned_room_type : Code for the type of room assigned to the booking.  </vt:lpstr>
      <vt:lpstr>booking_changes : Number of changes made to the booking from the moment the booking was entered on the PMS until the moment of check-in or cancellation deposit_type : No Deposit, Non Refund , Refundable. agent : ID of the travel agency that made the booking company : ID of the company/entity that made the booking . days_in_waiting_list : Number of days the booking was in the waiting list before it was confirmed to the customer customer_type : type of customer. Contract, Group, transient, Transient party. adr : Average Daily Rate as defined by dividing the sum of all lodging transactions by the total number of staying nights required_car_parking_spaces : Number of car parking spaces required by the customer total_of_special_requests : Number of special requests made by the customer (e.g. twin bed or high floor) reservation_status : Reservation last status</vt:lpstr>
      <vt:lpstr>Data cleaning and Manipulation :-</vt:lpstr>
      <vt:lpstr>PowerPoint Presentation</vt:lpstr>
      <vt:lpstr>Correlation matrix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Conclusion:</vt:lpstr>
      <vt:lpstr>Conclusion:</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Project-4  Netﬂix Movies and TV Shows Clustering  Team Members :  Abhishek Kumar  Hritik Saini</dc:title>
  <dc:creator>Administrator</dc:creator>
  <cp:lastModifiedBy>Administrator</cp:lastModifiedBy>
  <cp:revision>164</cp:revision>
  <dcterms:modified xsi:type="dcterms:W3CDTF">2023-04-18T19:13:42Z</dcterms:modified>
</cp:coreProperties>
</file>